
<file path=[Content_Types].xml><?xml version="1.0" encoding="utf-8"?>
<Types xmlns="http://schemas.openxmlformats.org/package/2006/content-types">
  <Default Extension="asf" ContentType="video/x-ms-as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56" r:id="rId2"/>
    <p:sldId id="258" r:id="rId3"/>
    <p:sldId id="260" r:id="rId4"/>
    <p:sldId id="261" r:id="rId5"/>
    <p:sldId id="278" r:id="rId6"/>
    <p:sldId id="263" r:id="rId7"/>
    <p:sldId id="264" r:id="rId8"/>
    <p:sldId id="265" r:id="rId9"/>
    <p:sldId id="267" r:id="rId10"/>
    <p:sldId id="266" r:id="rId11"/>
    <p:sldId id="268" r:id="rId12"/>
    <p:sldId id="275" r:id="rId13"/>
    <p:sldId id="286" r:id="rId14"/>
    <p:sldId id="269" r:id="rId15"/>
    <p:sldId id="270" r:id="rId16"/>
    <p:sldId id="272" r:id="rId17"/>
    <p:sldId id="271" r:id="rId18"/>
    <p:sldId id="273" r:id="rId19"/>
    <p:sldId id="274" r:id="rId20"/>
    <p:sldId id="276" r:id="rId21"/>
    <p:sldId id="279" r:id="rId22"/>
    <p:sldId id="280" r:id="rId23"/>
    <p:sldId id="281" r:id="rId24"/>
    <p:sldId id="282" r:id="rId25"/>
    <p:sldId id="283" r:id="rId26"/>
    <p:sldId id="284" r:id="rId27"/>
    <p:sldId id="285" r:id="rId28"/>
    <p:sldId id="287"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48" autoAdjust="0"/>
    <p:restoredTop sz="94660"/>
  </p:normalViewPr>
  <p:slideViewPr>
    <p:cSldViewPr snapToGrid="0">
      <p:cViewPr varScale="1">
        <p:scale>
          <a:sx n="86" d="100"/>
          <a:sy n="86" d="100"/>
        </p:scale>
        <p:origin x="39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8FB399-89F8-47C6-AA15-E6630687136E}" type="datetimeFigureOut">
              <a:rPr lang="en-US" smtClean="0"/>
              <a:t>1/26/2023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75A938-B033-4269-BE47-EEE952CEE680}" type="slidenum">
              <a:rPr lang="en-US" smtClean="0"/>
              <a:t>‹#›</a:t>
            </a:fld>
            <a:endParaRPr lang="en-US"/>
          </a:p>
        </p:txBody>
      </p:sp>
    </p:spTree>
    <p:extLst>
      <p:ext uri="{BB962C8B-B14F-4D97-AF65-F5344CB8AC3E}">
        <p14:creationId xmlns:p14="http://schemas.microsoft.com/office/powerpoint/2010/main" val="3284052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8992498-7735-4F80-83A2-214F3CED0DC4}"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9EA22-83C3-4242-A6F4-4431CF2E1E3D}" type="slidenum">
              <a:rPr lang="en-US" smtClean="0"/>
              <a:t>‹#›</a:t>
            </a:fld>
            <a:endParaRPr lang="en-US"/>
          </a:p>
        </p:txBody>
      </p:sp>
    </p:spTree>
    <p:extLst>
      <p:ext uri="{BB962C8B-B14F-4D97-AF65-F5344CB8AC3E}">
        <p14:creationId xmlns:p14="http://schemas.microsoft.com/office/powerpoint/2010/main" val="211482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8992498-7735-4F80-83A2-214F3CED0DC4}" type="datetimeFigureOut">
              <a:rPr lang="en-US" smtClean="0"/>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9EA22-83C3-4242-A6F4-4431CF2E1E3D}" type="slidenum">
              <a:rPr lang="en-US" smtClean="0"/>
              <a:t>‹#›</a:t>
            </a:fld>
            <a:endParaRPr lang="en-US"/>
          </a:p>
        </p:txBody>
      </p:sp>
    </p:spTree>
    <p:extLst>
      <p:ext uri="{BB962C8B-B14F-4D97-AF65-F5344CB8AC3E}">
        <p14:creationId xmlns:p14="http://schemas.microsoft.com/office/powerpoint/2010/main" val="455131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8992498-7735-4F80-83A2-214F3CED0DC4}" type="datetimeFigureOut">
              <a:rPr lang="en-US" smtClean="0"/>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9EA22-83C3-4242-A6F4-4431CF2E1E3D}" type="slidenum">
              <a:rPr lang="en-US" smtClean="0"/>
              <a:t>‹#›</a:t>
            </a:fld>
            <a:endParaRPr lang="en-US"/>
          </a:p>
        </p:txBody>
      </p:sp>
    </p:spTree>
    <p:extLst>
      <p:ext uri="{BB962C8B-B14F-4D97-AF65-F5344CB8AC3E}">
        <p14:creationId xmlns:p14="http://schemas.microsoft.com/office/powerpoint/2010/main" val="4029641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8992498-7735-4F80-83A2-214F3CED0DC4}" type="datetimeFigureOut">
              <a:rPr lang="en-US" smtClean="0"/>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9EA22-83C3-4242-A6F4-4431CF2E1E3D}"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819499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8992498-7735-4F80-83A2-214F3CED0DC4}" type="datetimeFigureOut">
              <a:rPr lang="en-US" smtClean="0"/>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9EA22-83C3-4242-A6F4-4431CF2E1E3D}" type="slidenum">
              <a:rPr lang="en-US" smtClean="0"/>
              <a:t>‹#›</a:t>
            </a:fld>
            <a:endParaRPr lang="en-US"/>
          </a:p>
        </p:txBody>
      </p:sp>
    </p:spTree>
    <p:extLst>
      <p:ext uri="{BB962C8B-B14F-4D97-AF65-F5344CB8AC3E}">
        <p14:creationId xmlns:p14="http://schemas.microsoft.com/office/powerpoint/2010/main" val="18808930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18992498-7735-4F80-83A2-214F3CED0DC4}" type="datetimeFigureOut">
              <a:rPr lang="en-US" smtClean="0"/>
              <a:t>1/26/2023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A9EA22-83C3-4242-A6F4-4431CF2E1E3D}" type="slidenum">
              <a:rPr lang="en-US" smtClean="0"/>
              <a:t>‹#›</a:t>
            </a:fld>
            <a:endParaRPr lang="en-US"/>
          </a:p>
        </p:txBody>
      </p:sp>
    </p:spTree>
    <p:extLst>
      <p:ext uri="{BB962C8B-B14F-4D97-AF65-F5344CB8AC3E}">
        <p14:creationId xmlns:p14="http://schemas.microsoft.com/office/powerpoint/2010/main" val="22958865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18992498-7735-4F80-83A2-214F3CED0DC4}" type="datetimeFigureOut">
              <a:rPr lang="en-US" smtClean="0"/>
              <a:t>1/26/2023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A9EA22-83C3-4242-A6F4-4431CF2E1E3D}" type="slidenum">
              <a:rPr lang="en-US" smtClean="0"/>
              <a:t>‹#›</a:t>
            </a:fld>
            <a:endParaRPr lang="en-US"/>
          </a:p>
        </p:txBody>
      </p:sp>
    </p:spTree>
    <p:extLst>
      <p:ext uri="{BB962C8B-B14F-4D97-AF65-F5344CB8AC3E}">
        <p14:creationId xmlns:p14="http://schemas.microsoft.com/office/powerpoint/2010/main" val="27882557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992498-7735-4F80-83A2-214F3CED0DC4}"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9EA22-83C3-4242-A6F4-4431CF2E1E3D}" type="slidenum">
              <a:rPr lang="en-US" smtClean="0"/>
              <a:t>‹#›</a:t>
            </a:fld>
            <a:endParaRPr lang="en-US"/>
          </a:p>
        </p:txBody>
      </p:sp>
    </p:spTree>
    <p:extLst>
      <p:ext uri="{BB962C8B-B14F-4D97-AF65-F5344CB8AC3E}">
        <p14:creationId xmlns:p14="http://schemas.microsoft.com/office/powerpoint/2010/main" val="42376920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992498-7735-4F80-83A2-214F3CED0DC4}"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9EA22-83C3-4242-A6F4-4431CF2E1E3D}" type="slidenum">
              <a:rPr lang="en-US" smtClean="0"/>
              <a:t>‹#›</a:t>
            </a:fld>
            <a:endParaRPr lang="en-US"/>
          </a:p>
        </p:txBody>
      </p:sp>
    </p:spTree>
    <p:extLst>
      <p:ext uri="{BB962C8B-B14F-4D97-AF65-F5344CB8AC3E}">
        <p14:creationId xmlns:p14="http://schemas.microsoft.com/office/powerpoint/2010/main" val="38906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992498-7735-4F80-83A2-214F3CED0DC4}"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9EA22-83C3-4242-A6F4-4431CF2E1E3D}" type="slidenum">
              <a:rPr lang="en-US" smtClean="0"/>
              <a:t>‹#›</a:t>
            </a:fld>
            <a:endParaRPr lang="en-US"/>
          </a:p>
        </p:txBody>
      </p:sp>
    </p:spTree>
    <p:extLst>
      <p:ext uri="{BB962C8B-B14F-4D97-AF65-F5344CB8AC3E}">
        <p14:creationId xmlns:p14="http://schemas.microsoft.com/office/powerpoint/2010/main" val="3882578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8992498-7735-4F80-83A2-214F3CED0DC4}"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9EA22-83C3-4242-A6F4-4431CF2E1E3D}" type="slidenum">
              <a:rPr lang="en-US" smtClean="0"/>
              <a:t>‹#›</a:t>
            </a:fld>
            <a:endParaRPr lang="en-US"/>
          </a:p>
        </p:txBody>
      </p:sp>
    </p:spTree>
    <p:extLst>
      <p:ext uri="{BB962C8B-B14F-4D97-AF65-F5344CB8AC3E}">
        <p14:creationId xmlns:p14="http://schemas.microsoft.com/office/powerpoint/2010/main" val="79928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8992498-7735-4F80-83A2-214F3CED0DC4}" type="datetimeFigureOut">
              <a:rPr lang="en-US" smtClean="0"/>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9EA22-83C3-4242-A6F4-4431CF2E1E3D}" type="slidenum">
              <a:rPr lang="en-US" smtClean="0"/>
              <a:t>‹#›</a:t>
            </a:fld>
            <a:endParaRPr lang="en-US"/>
          </a:p>
        </p:txBody>
      </p:sp>
    </p:spTree>
    <p:extLst>
      <p:ext uri="{BB962C8B-B14F-4D97-AF65-F5344CB8AC3E}">
        <p14:creationId xmlns:p14="http://schemas.microsoft.com/office/powerpoint/2010/main" val="1376077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992498-7735-4F80-83A2-214F3CED0DC4}" type="datetimeFigureOut">
              <a:rPr lang="en-US" smtClean="0"/>
              <a:t>1/26/2023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A9EA22-83C3-4242-A6F4-4431CF2E1E3D}" type="slidenum">
              <a:rPr lang="en-US" smtClean="0"/>
              <a:t>‹#›</a:t>
            </a:fld>
            <a:endParaRPr lang="en-US"/>
          </a:p>
        </p:txBody>
      </p:sp>
    </p:spTree>
    <p:extLst>
      <p:ext uri="{BB962C8B-B14F-4D97-AF65-F5344CB8AC3E}">
        <p14:creationId xmlns:p14="http://schemas.microsoft.com/office/powerpoint/2010/main" val="2050679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8992498-7735-4F80-83A2-214F3CED0DC4}" type="datetimeFigureOut">
              <a:rPr lang="en-US" smtClean="0"/>
              <a:t>1/26/2023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A9EA22-83C3-4242-A6F4-4431CF2E1E3D}" type="slidenum">
              <a:rPr lang="en-US" smtClean="0"/>
              <a:t>‹#›</a:t>
            </a:fld>
            <a:endParaRPr lang="en-US"/>
          </a:p>
        </p:txBody>
      </p:sp>
    </p:spTree>
    <p:extLst>
      <p:ext uri="{BB962C8B-B14F-4D97-AF65-F5344CB8AC3E}">
        <p14:creationId xmlns:p14="http://schemas.microsoft.com/office/powerpoint/2010/main" val="18717221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992498-7735-4F80-83A2-214F3CED0DC4}" type="datetimeFigureOut">
              <a:rPr lang="en-US" smtClean="0"/>
              <a:t>1/26/2023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A9EA22-83C3-4242-A6F4-4431CF2E1E3D}" type="slidenum">
              <a:rPr lang="en-US" smtClean="0"/>
              <a:t>‹#›</a:t>
            </a:fld>
            <a:endParaRPr lang="en-US"/>
          </a:p>
        </p:txBody>
      </p:sp>
    </p:spTree>
    <p:extLst>
      <p:ext uri="{BB962C8B-B14F-4D97-AF65-F5344CB8AC3E}">
        <p14:creationId xmlns:p14="http://schemas.microsoft.com/office/powerpoint/2010/main" val="2104585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8992498-7735-4F80-83A2-214F3CED0DC4}" type="datetimeFigureOut">
              <a:rPr lang="en-US" smtClean="0"/>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9EA22-83C3-4242-A6F4-4431CF2E1E3D}" type="slidenum">
              <a:rPr lang="en-US" smtClean="0"/>
              <a:t>‹#›</a:t>
            </a:fld>
            <a:endParaRPr lang="en-US"/>
          </a:p>
        </p:txBody>
      </p:sp>
    </p:spTree>
    <p:extLst>
      <p:ext uri="{BB962C8B-B14F-4D97-AF65-F5344CB8AC3E}">
        <p14:creationId xmlns:p14="http://schemas.microsoft.com/office/powerpoint/2010/main" val="651215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8992498-7735-4F80-83A2-214F3CED0DC4}" type="datetimeFigureOut">
              <a:rPr lang="en-US" smtClean="0"/>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9EA22-83C3-4242-A6F4-4431CF2E1E3D}" type="slidenum">
              <a:rPr lang="en-US" smtClean="0"/>
              <a:t>‹#›</a:t>
            </a:fld>
            <a:endParaRPr lang="en-US"/>
          </a:p>
        </p:txBody>
      </p:sp>
    </p:spTree>
    <p:extLst>
      <p:ext uri="{BB962C8B-B14F-4D97-AF65-F5344CB8AC3E}">
        <p14:creationId xmlns:p14="http://schemas.microsoft.com/office/powerpoint/2010/main" val="3417540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8992498-7735-4F80-83A2-214F3CED0DC4}" type="datetimeFigureOut">
              <a:rPr lang="en-US" smtClean="0"/>
              <a:t>1/26/2023</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FEA9EA22-83C3-4242-A6F4-4431CF2E1E3D}" type="slidenum">
              <a:rPr lang="en-US" smtClean="0"/>
              <a:t>‹#›</a:t>
            </a:fld>
            <a:endParaRPr lang="en-US"/>
          </a:p>
        </p:txBody>
      </p:sp>
    </p:spTree>
    <p:extLst>
      <p:ext uri="{BB962C8B-B14F-4D97-AF65-F5344CB8AC3E}">
        <p14:creationId xmlns:p14="http://schemas.microsoft.com/office/powerpoint/2010/main" val="4562499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asf"/><Relationship Id="rId1" Type="http://schemas.microsoft.com/office/2007/relationships/media" Target="../media/media2.asf"/><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asf"/><Relationship Id="rId1" Type="http://schemas.microsoft.com/office/2007/relationships/media" Target="../media/media3.asf"/><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asf"/><Relationship Id="rId1" Type="http://schemas.microsoft.com/office/2007/relationships/media" Target="../media/media4.asf"/><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Breakout</a:t>
            </a:r>
            <a:br>
              <a:rPr lang="en-US" dirty="0"/>
            </a:br>
            <a:r>
              <a:rPr lang="en-US" dirty="0"/>
              <a:t>Atari</a:t>
            </a:r>
          </a:p>
        </p:txBody>
      </p:sp>
      <p:sp>
        <p:nvSpPr>
          <p:cNvPr id="3" name="Subtitle 2"/>
          <p:cNvSpPr>
            <a:spLocks noGrp="1"/>
          </p:cNvSpPr>
          <p:nvPr>
            <p:ph type="subTitle" idx="1"/>
          </p:nvPr>
        </p:nvSpPr>
        <p:spPr>
          <a:xfrm>
            <a:off x="1370693" y="4093885"/>
            <a:ext cx="9440034" cy="1049867"/>
          </a:xfrm>
        </p:spPr>
        <p:txBody>
          <a:bodyPr>
            <a:normAutofit fontScale="85000" lnSpcReduction="10000"/>
          </a:bodyPr>
          <a:lstStyle/>
          <a:p>
            <a:r>
              <a:rPr lang="en-US" dirty="0"/>
              <a:t>Members: </a:t>
            </a:r>
          </a:p>
          <a:p>
            <a:r>
              <a:rPr lang="en-US" dirty="0" err="1"/>
              <a:t>Amirmohammad</a:t>
            </a:r>
            <a:r>
              <a:rPr lang="en-US" dirty="0"/>
              <a:t> </a:t>
            </a:r>
            <a:r>
              <a:rPr lang="en-US" dirty="0" err="1"/>
              <a:t>Azadi</a:t>
            </a:r>
            <a:endParaRPr lang="en-US" dirty="0"/>
          </a:p>
          <a:p>
            <a:r>
              <a:rPr lang="en-US" dirty="0"/>
              <a:t>Saba </a:t>
            </a:r>
            <a:r>
              <a:rPr lang="en-US" dirty="0" err="1"/>
              <a:t>Razi</a:t>
            </a:r>
            <a:endParaRPr lang="en-US" dirty="0"/>
          </a:p>
        </p:txBody>
      </p:sp>
    </p:spTree>
    <p:extLst>
      <p:ext uri="{BB962C8B-B14F-4D97-AF65-F5344CB8AC3E}">
        <p14:creationId xmlns:p14="http://schemas.microsoft.com/office/powerpoint/2010/main" val="13120694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913795" y="609600"/>
            <a:ext cx="10353762" cy="970450"/>
          </a:xfrm>
        </p:spPr>
        <p:txBody>
          <a:bodyPr>
            <a:normAutofit/>
          </a:bodyPr>
          <a:lstStyle/>
          <a:p>
            <a:r>
              <a:rPr lang="fa-IR" b="1" dirty="0">
                <a:cs typeface="B Kamran" panose="00000400000000000000" pitchFamily="2" charset="-78"/>
              </a:rPr>
              <a:t>)</a:t>
            </a:r>
            <a:r>
              <a:rPr lang="en-US" sz="3000" b="1" dirty="0">
                <a:cs typeface="B Kamran" panose="00000400000000000000" pitchFamily="2" charset="-78"/>
              </a:rPr>
              <a:t>Q-learning</a:t>
            </a:r>
            <a:r>
              <a:rPr lang="fa-IR" b="1" dirty="0">
                <a:cs typeface="B Kamran" panose="00000400000000000000" pitchFamily="2" charset="-78"/>
              </a:rPr>
              <a:t>مرحله دوم (</a:t>
            </a:r>
            <a:r>
              <a:rPr lang="en-US" b="1" dirty="0">
                <a:cs typeface="B Kamran" panose="00000400000000000000" pitchFamily="2" charset="-78"/>
              </a:rPr>
              <a:t> </a:t>
            </a:r>
            <a:r>
              <a:rPr lang="fa-IR" b="1" dirty="0">
                <a:cs typeface="B Kamran" panose="00000400000000000000" pitchFamily="2" charset="-78"/>
              </a:rPr>
              <a:t>ادامه</a:t>
            </a:r>
            <a:endParaRPr lang="en-US" dirty="0"/>
          </a:p>
        </p:txBody>
      </p:sp>
      <p:sp>
        <p:nvSpPr>
          <p:cNvPr id="7" name="Content Placeholder 2"/>
          <p:cNvSpPr>
            <a:spLocks noGrp="1"/>
          </p:cNvSpPr>
          <p:nvPr>
            <p:ph idx="1"/>
          </p:nvPr>
        </p:nvSpPr>
        <p:spPr>
          <a:xfrm>
            <a:off x="816746" y="1752108"/>
            <a:ext cx="10450811" cy="1585896"/>
          </a:xfrm>
        </p:spPr>
        <p:txBody>
          <a:bodyPr>
            <a:normAutofit fontScale="47500" lnSpcReduction="20000"/>
          </a:bodyPr>
          <a:lstStyle/>
          <a:p>
            <a:pPr algn="just" rtl="1"/>
            <a:r>
              <a:rPr lang="fa-IR" sz="5900" dirty="0">
                <a:cs typeface="B Kamran" panose="00000400000000000000" pitchFamily="2" charset="-78"/>
              </a:rPr>
              <a:t>در ادامه همانطور که درکد هم مشاهده میشود با استفاده از تابع </a:t>
            </a:r>
            <a:r>
              <a:rPr lang="en-US" sz="4400" dirty="0" err="1">
                <a:cs typeface="B Kamran" panose="00000400000000000000" pitchFamily="2" charset="-78"/>
              </a:rPr>
              <a:t>ReadQ</a:t>
            </a:r>
            <a:r>
              <a:rPr lang="en-US" sz="4400" dirty="0">
                <a:cs typeface="B Kamran" panose="00000400000000000000" pitchFamily="2" charset="-78"/>
              </a:rPr>
              <a:t>()</a:t>
            </a:r>
            <a:r>
              <a:rPr lang="fa-IR" sz="5900" dirty="0">
                <a:cs typeface="B Kamran" panose="00000400000000000000" pitchFamily="2" charset="-78"/>
              </a:rPr>
              <a:t> مقادیر سیو شده در دفعات قبلی ای که بازی را </a:t>
            </a:r>
            <a:r>
              <a:rPr lang="en-US" sz="4400" dirty="0">
                <a:cs typeface="B Kamran" panose="00000400000000000000" pitchFamily="2" charset="-78"/>
              </a:rPr>
              <a:t>agent</a:t>
            </a:r>
            <a:r>
              <a:rPr lang="fa-IR" sz="3600" dirty="0">
                <a:cs typeface="B Kamran" panose="00000400000000000000" pitchFamily="2" charset="-78"/>
              </a:rPr>
              <a:t> </a:t>
            </a:r>
            <a:r>
              <a:rPr lang="fa-IR" sz="5100" dirty="0">
                <a:cs typeface="B Kamran" panose="00000400000000000000" pitchFamily="2" charset="-78"/>
              </a:rPr>
              <a:t>ا</a:t>
            </a:r>
            <a:r>
              <a:rPr lang="fa-IR" sz="5900" dirty="0">
                <a:cs typeface="B Kamran" panose="00000400000000000000" pitchFamily="2" charset="-78"/>
              </a:rPr>
              <a:t>نجام داده، از فایل خوانده میشود و در </a:t>
            </a:r>
            <a:r>
              <a:rPr lang="en-US" sz="4400" dirty="0">
                <a:cs typeface="B Kamran" panose="00000400000000000000" pitchFamily="2" charset="-78"/>
              </a:rPr>
              <a:t>Q(state, action)</a:t>
            </a:r>
            <a:r>
              <a:rPr lang="fa-IR" sz="3400" dirty="0">
                <a:cs typeface="B Kamran" panose="00000400000000000000" pitchFamily="2" charset="-78"/>
              </a:rPr>
              <a:t> </a:t>
            </a:r>
            <a:r>
              <a:rPr lang="fa-IR" sz="5900" dirty="0">
                <a:cs typeface="B Kamran" panose="00000400000000000000" pitchFamily="2" charset="-78"/>
              </a:rPr>
              <a:t>ذخیره میشود. درادامه مقدار اولیه ی </a:t>
            </a:r>
            <a:r>
              <a:rPr lang="en-US" sz="4400" dirty="0">
                <a:cs typeface="B Kamran" panose="00000400000000000000" pitchFamily="2" charset="-78"/>
              </a:rPr>
              <a:t>Q(state , action)</a:t>
            </a:r>
            <a:r>
              <a:rPr lang="fa-IR" sz="4400" dirty="0">
                <a:cs typeface="B Kamran" panose="00000400000000000000" pitchFamily="2" charset="-78"/>
              </a:rPr>
              <a:t> </a:t>
            </a:r>
            <a:r>
              <a:rPr lang="fa-IR" sz="5900" dirty="0">
                <a:cs typeface="B Kamran" panose="00000400000000000000" pitchFamily="2" charset="-78"/>
              </a:rPr>
              <a:t>را</a:t>
            </a:r>
            <a:r>
              <a:rPr lang="fa-IR" sz="3600" dirty="0">
                <a:cs typeface="B Kamran" panose="00000400000000000000" pitchFamily="2" charset="-78"/>
              </a:rPr>
              <a:t> </a:t>
            </a:r>
            <a:r>
              <a:rPr lang="en-US" sz="4400" dirty="0">
                <a:cs typeface="B Kamran" panose="00000400000000000000" pitchFamily="2" charset="-78"/>
              </a:rPr>
              <a:t>0.0</a:t>
            </a:r>
            <a:r>
              <a:rPr lang="fa-IR" sz="3600" dirty="0">
                <a:cs typeface="B Kamran" panose="00000400000000000000" pitchFamily="2" charset="-78"/>
              </a:rPr>
              <a:t> </a:t>
            </a:r>
            <a:r>
              <a:rPr lang="fa-IR" sz="5100" dirty="0">
                <a:cs typeface="B Kamran" panose="00000400000000000000" pitchFamily="2" charset="-78"/>
              </a:rPr>
              <a:t>قرار داده و برای بررسی نتیجه</a:t>
            </a:r>
            <a:r>
              <a:rPr lang="fa-IR" sz="3600" dirty="0">
                <a:cs typeface="B Kamran" panose="00000400000000000000" pitchFamily="2" charset="-78"/>
              </a:rPr>
              <a:t>، </a:t>
            </a:r>
            <a:r>
              <a:rPr lang="en-US" sz="4400" dirty="0">
                <a:cs typeface="B Kamran" panose="00000400000000000000" pitchFamily="2" charset="-78"/>
              </a:rPr>
              <a:t>Q(state , action)</a:t>
            </a:r>
            <a:r>
              <a:rPr lang="fa-IR" sz="4400" dirty="0">
                <a:cs typeface="B Kamran" panose="00000400000000000000" pitchFamily="2" charset="-78"/>
              </a:rPr>
              <a:t> </a:t>
            </a:r>
            <a:r>
              <a:rPr lang="fa-IR" sz="5900" dirty="0">
                <a:cs typeface="B Kamran" panose="00000400000000000000" pitchFamily="2" charset="-78"/>
              </a:rPr>
              <a:t>هایی که مقدار </a:t>
            </a:r>
            <a:r>
              <a:rPr lang="en-US" sz="3400" dirty="0">
                <a:cs typeface="B Kamran" panose="00000400000000000000" pitchFamily="2" charset="-78"/>
              </a:rPr>
              <a:t>0.0</a:t>
            </a:r>
            <a:r>
              <a:rPr lang="fa-IR" sz="3600" dirty="0">
                <a:cs typeface="B Kamran" panose="00000400000000000000" pitchFamily="2" charset="-78"/>
              </a:rPr>
              <a:t> </a:t>
            </a:r>
            <a:r>
              <a:rPr lang="fa-IR" sz="5900" dirty="0">
                <a:cs typeface="B Kamran" panose="00000400000000000000" pitchFamily="2" charset="-78"/>
              </a:rPr>
              <a:t>نداشتند (یعنی بیش از یک بار دیده میشوند) را چاپ میکنیم. </a:t>
            </a:r>
            <a:endParaRPr lang="en-US" sz="5900" dirty="0">
              <a:cs typeface="B Kamran" panose="00000400000000000000" pitchFamily="2" charset="-78"/>
            </a:endParaRPr>
          </a:p>
        </p:txBody>
      </p:sp>
      <p:pic>
        <p:nvPicPr>
          <p:cNvPr id="2" name="Picture 1">
            <a:extLst>
              <a:ext uri="{FF2B5EF4-FFF2-40B4-BE49-F238E27FC236}">
                <a16:creationId xmlns:a16="http://schemas.microsoft.com/office/drawing/2014/main" id="{F1907133-D99A-40C2-B999-D20F8C087BD6}"/>
              </a:ext>
            </a:extLst>
          </p:cNvPr>
          <p:cNvPicPr>
            <a:picLocks noChangeAspect="1"/>
          </p:cNvPicPr>
          <p:nvPr/>
        </p:nvPicPr>
        <p:blipFill>
          <a:blip r:embed="rId2"/>
          <a:stretch>
            <a:fillRect/>
          </a:stretch>
        </p:blipFill>
        <p:spPr>
          <a:xfrm>
            <a:off x="2705816" y="4937646"/>
            <a:ext cx="6683319" cy="1310754"/>
          </a:xfrm>
          <a:prstGeom prst="rect">
            <a:avLst/>
          </a:prstGeom>
        </p:spPr>
      </p:pic>
      <p:pic>
        <p:nvPicPr>
          <p:cNvPr id="4" name="Picture 3">
            <a:extLst>
              <a:ext uri="{FF2B5EF4-FFF2-40B4-BE49-F238E27FC236}">
                <a16:creationId xmlns:a16="http://schemas.microsoft.com/office/drawing/2014/main" id="{E920ECEA-39E4-4F5B-8631-2CE6F1037DE8}"/>
              </a:ext>
            </a:extLst>
          </p:cNvPr>
          <p:cNvPicPr>
            <a:picLocks noChangeAspect="1"/>
          </p:cNvPicPr>
          <p:nvPr/>
        </p:nvPicPr>
        <p:blipFill>
          <a:blip r:embed="rId3"/>
          <a:stretch>
            <a:fillRect/>
          </a:stretch>
        </p:blipFill>
        <p:spPr>
          <a:xfrm>
            <a:off x="3764078" y="3655472"/>
            <a:ext cx="4663844" cy="1196444"/>
          </a:xfrm>
          <a:prstGeom prst="rect">
            <a:avLst/>
          </a:prstGeom>
        </p:spPr>
      </p:pic>
    </p:spTree>
    <p:extLst>
      <p:ext uri="{BB962C8B-B14F-4D97-AF65-F5344CB8AC3E}">
        <p14:creationId xmlns:p14="http://schemas.microsoft.com/office/powerpoint/2010/main" val="28001954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13795" y="609600"/>
            <a:ext cx="10353762" cy="970450"/>
          </a:xfrm>
        </p:spPr>
        <p:txBody>
          <a:bodyPr>
            <a:normAutofit/>
          </a:bodyPr>
          <a:lstStyle/>
          <a:p>
            <a:r>
              <a:rPr lang="fa-IR" b="1" dirty="0">
                <a:cs typeface="B Kamran" panose="00000400000000000000" pitchFamily="2" charset="-78"/>
              </a:rPr>
              <a:t>)</a:t>
            </a:r>
            <a:r>
              <a:rPr lang="en-US" sz="3000" b="1" dirty="0">
                <a:cs typeface="B Kamran" panose="00000400000000000000" pitchFamily="2" charset="-78"/>
              </a:rPr>
              <a:t>Q-learning</a:t>
            </a:r>
            <a:r>
              <a:rPr lang="fa-IR" b="1" dirty="0">
                <a:cs typeface="B Kamran" panose="00000400000000000000" pitchFamily="2" charset="-78"/>
              </a:rPr>
              <a:t>مرحله دوم (</a:t>
            </a:r>
            <a:r>
              <a:rPr lang="en-US" b="1" dirty="0">
                <a:cs typeface="B Kamran" panose="00000400000000000000" pitchFamily="2" charset="-78"/>
              </a:rPr>
              <a:t> </a:t>
            </a:r>
            <a:r>
              <a:rPr lang="fa-IR" b="1" dirty="0">
                <a:cs typeface="B Kamran" panose="00000400000000000000" pitchFamily="2" charset="-78"/>
              </a:rPr>
              <a:t>ادامه</a:t>
            </a:r>
            <a:endParaRPr lang="en-US" dirty="0"/>
          </a:p>
        </p:txBody>
      </p:sp>
      <p:sp>
        <p:nvSpPr>
          <p:cNvPr id="5" name="Content Placeholder 2"/>
          <p:cNvSpPr>
            <a:spLocks noGrp="1"/>
          </p:cNvSpPr>
          <p:nvPr>
            <p:ph idx="1"/>
          </p:nvPr>
        </p:nvSpPr>
        <p:spPr>
          <a:xfrm>
            <a:off x="913795" y="1722611"/>
            <a:ext cx="10672327" cy="1988255"/>
          </a:xfrm>
        </p:spPr>
        <p:txBody>
          <a:bodyPr>
            <a:normAutofit/>
          </a:bodyPr>
          <a:lstStyle/>
          <a:p>
            <a:pPr algn="just" rtl="1"/>
            <a:r>
              <a:rPr lang="fa-IR" sz="2800" dirty="0">
                <a:cs typeface="B Kamran" panose="00000400000000000000" pitchFamily="2" charset="-78"/>
              </a:rPr>
              <a:t>پس از آن مقدار </a:t>
            </a:r>
            <a:r>
              <a:rPr lang="en-US" dirty="0">
                <a:cs typeface="B Kamran" panose="00000400000000000000" pitchFamily="2" charset="-78"/>
              </a:rPr>
              <a:t>Q(state , action)</a:t>
            </a:r>
            <a:r>
              <a:rPr lang="fa-IR" dirty="0">
                <a:cs typeface="B Kamran" panose="00000400000000000000" pitchFamily="2" charset="-78"/>
              </a:rPr>
              <a:t> </a:t>
            </a:r>
            <a:r>
              <a:rPr lang="fa-IR" sz="2800" dirty="0">
                <a:cs typeface="B Kamran" panose="00000400000000000000" pitchFamily="2" charset="-78"/>
              </a:rPr>
              <a:t>را آپدیت کرده و درآخر با استفاده از تابع </a:t>
            </a:r>
            <a:r>
              <a:rPr lang="en-US" dirty="0" err="1">
                <a:cs typeface="B Kamran" panose="00000400000000000000" pitchFamily="2" charset="-78"/>
              </a:rPr>
              <a:t>SaveQ</a:t>
            </a:r>
            <a:r>
              <a:rPr lang="en-US" dirty="0">
                <a:cs typeface="B Kamran" panose="00000400000000000000" pitchFamily="2" charset="-78"/>
              </a:rPr>
              <a:t>()</a:t>
            </a:r>
            <a:r>
              <a:rPr lang="fa-IR" dirty="0">
                <a:cs typeface="B Kamran" panose="00000400000000000000" pitchFamily="2" charset="-78"/>
              </a:rPr>
              <a:t> </a:t>
            </a:r>
            <a:r>
              <a:rPr lang="fa-IR" sz="2800" dirty="0">
                <a:cs typeface="B Kamran" panose="00000400000000000000" pitchFamily="2" charset="-78"/>
              </a:rPr>
              <a:t>در فایل </a:t>
            </a:r>
            <a:r>
              <a:rPr lang="en-US" dirty="0">
                <a:cs typeface="B Kamran" panose="00000400000000000000" pitchFamily="2" charset="-78"/>
              </a:rPr>
              <a:t>QInfos.txt</a:t>
            </a:r>
            <a:r>
              <a:rPr lang="fa-IR" sz="2800" dirty="0">
                <a:cs typeface="B Kamran" panose="00000400000000000000" pitchFamily="2" charset="-78"/>
              </a:rPr>
              <a:t> همه ی </a:t>
            </a:r>
            <a:r>
              <a:rPr lang="en-US" dirty="0">
                <a:cs typeface="B Kamran" panose="00000400000000000000" pitchFamily="2" charset="-78"/>
              </a:rPr>
              <a:t>Q</a:t>
            </a:r>
            <a:r>
              <a:rPr lang="fa-IR" sz="2800" dirty="0">
                <a:cs typeface="B Kamran" panose="00000400000000000000" pitchFamily="2" charset="-78"/>
              </a:rPr>
              <a:t> را سیو کرده که شامل یک </a:t>
            </a:r>
            <a:r>
              <a:rPr lang="en-US" dirty="0">
                <a:cs typeface="B Kamran" panose="00000400000000000000" pitchFamily="2" charset="-78"/>
              </a:rPr>
              <a:t>state, action</a:t>
            </a:r>
            <a:r>
              <a:rPr lang="en-US" sz="2800" dirty="0">
                <a:cs typeface="B Kamran" panose="00000400000000000000" pitchFamily="2" charset="-78"/>
              </a:rPr>
              <a:t>, </a:t>
            </a:r>
            <a:r>
              <a:rPr lang="en-US" dirty="0">
                <a:cs typeface="B Kamran" panose="00000400000000000000" pitchFamily="2" charset="-78"/>
              </a:rPr>
              <a:t>value</a:t>
            </a:r>
            <a:r>
              <a:rPr lang="fa-IR" sz="2800" dirty="0">
                <a:cs typeface="B Kamran" panose="00000400000000000000" pitchFamily="2" charset="-78"/>
              </a:rPr>
              <a:t> (تجربیات</a:t>
            </a:r>
            <a:r>
              <a:rPr lang="en-US" dirty="0">
                <a:cs typeface="B Kamran" panose="00000400000000000000" pitchFamily="2" charset="-78"/>
              </a:rPr>
              <a:t>agent</a:t>
            </a:r>
            <a:r>
              <a:rPr lang="en-US" sz="2800" dirty="0">
                <a:cs typeface="B Kamran" panose="00000400000000000000" pitchFamily="2" charset="-78"/>
              </a:rPr>
              <a:t> </a:t>
            </a:r>
            <a:r>
              <a:rPr lang="fa-IR" sz="2800" dirty="0">
                <a:cs typeface="B Kamran" panose="00000400000000000000" pitchFamily="2" charset="-78"/>
              </a:rPr>
              <a:t>) هستند. و هر بار پس از استارت بازی، این اطلاعات خوانده میشوند تا از آن برای استیت های تکراری استفاده کنیم. اما همانطور که پیشبینی میشد استیت های تکراری تعداد بسیار کمی داشتند و در حقیقت</a:t>
            </a:r>
            <a:r>
              <a:rPr lang="en-US" dirty="0">
                <a:cs typeface="B Kamran" panose="00000400000000000000" pitchFamily="2" charset="-78"/>
              </a:rPr>
              <a:t>agent</a:t>
            </a:r>
            <a:r>
              <a:rPr lang="en-US" sz="2800" dirty="0">
                <a:cs typeface="B Kamran" panose="00000400000000000000" pitchFamily="2" charset="-78"/>
              </a:rPr>
              <a:t> </a:t>
            </a:r>
            <a:r>
              <a:rPr lang="fa-IR" sz="2800" dirty="0">
                <a:cs typeface="B Kamran" panose="00000400000000000000" pitchFamily="2" charset="-78"/>
              </a:rPr>
              <a:t> دوباره به صورت رندوم بازی میکرد.</a:t>
            </a:r>
          </a:p>
          <a:p>
            <a:pPr marL="36900" indent="0" algn="ctr" rtl="1">
              <a:buNone/>
            </a:pPr>
            <a:endParaRPr lang="en-US" sz="2800" dirty="0">
              <a:cs typeface="B Kamran" panose="00000400000000000000" pitchFamily="2" charset="-78"/>
            </a:endParaRPr>
          </a:p>
        </p:txBody>
      </p:sp>
      <p:pic>
        <p:nvPicPr>
          <p:cNvPr id="2" name="Picture 1">
            <a:extLst>
              <a:ext uri="{FF2B5EF4-FFF2-40B4-BE49-F238E27FC236}">
                <a16:creationId xmlns:a16="http://schemas.microsoft.com/office/drawing/2014/main" id="{58C1C8BD-E29F-4ACF-9F21-55D234A99602}"/>
              </a:ext>
            </a:extLst>
          </p:cNvPr>
          <p:cNvPicPr>
            <a:picLocks noChangeAspect="1"/>
          </p:cNvPicPr>
          <p:nvPr/>
        </p:nvPicPr>
        <p:blipFill>
          <a:blip r:embed="rId2"/>
          <a:stretch>
            <a:fillRect/>
          </a:stretch>
        </p:blipFill>
        <p:spPr>
          <a:xfrm>
            <a:off x="2568590" y="4867100"/>
            <a:ext cx="6777842" cy="1614348"/>
          </a:xfrm>
          <a:prstGeom prst="rect">
            <a:avLst/>
          </a:prstGeom>
        </p:spPr>
      </p:pic>
      <p:pic>
        <p:nvPicPr>
          <p:cNvPr id="6" name="Picture 5">
            <a:extLst>
              <a:ext uri="{FF2B5EF4-FFF2-40B4-BE49-F238E27FC236}">
                <a16:creationId xmlns:a16="http://schemas.microsoft.com/office/drawing/2014/main" id="{AFC5EF67-D3A5-4E08-ADB2-125F8AD7DD05}"/>
              </a:ext>
            </a:extLst>
          </p:cNvPr>
          <p:cNvPicPr>
            <a:picLocks noChangeAspect="1"/>
          </p:cNvPicPr>
          <p:nvPr/>
        </p:nvPicPr>
        <p:blipFill rotWithShape="1">
          <a:blip r:embed="rId3"/>
          <a:srcRect l="1" r="21490"/>
          <a:stretch/>
        </p:blipFill>
        <p:spPr>
          <a:xfrm>
            <a:off x="3479839" y="3622175"/>
            <a:ext cx="5221673" cy="1333616"/>
          </a:xfrm>
          <a:prstGeom prst="rect">
            <a:avLst/>
          </a:prstGeom>
        </p:spPr>
      </p:pic>
    </p:spTree>
    <p:extLst>
      <p:ext uri="{BB962C8B-B14F-4D97-AF65-F5344CB8AC3E}">
        <p14:creationId xmlns:p14="http://schemas.microsoft.com/office/powerpoint/2010/main" val="3717025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C22AE-A9DD-4FC6-BC86-951766FCE557}"/>
              </a:ext>
            </a:extLst>
          </p:cNvPr>
          <p:cNvSpPr>
            <a:spLocks noGrp="1"/>
          </p:cNvSpPr>
          <p:nvPr>
            <p:ph type="title"/>
          </p:nvPr>
        </p:nvSpPr>
        <p:spPr>
          <a:xfrm>
            <a:off x="919119" y="494190"/>
            <a:ext cx="10353762" cy="970450"/>
          </a:xfrm>
        </p:spPr>
        <p:txBody>
          <a:bodyPr/>
          <a:lstStyle/>
          <a:p>
            <a:r>
              <a:rPr lang="fa-IR" b="1" dirty="0">
                <a:cs typeface="B Kamran" panose="00000400000000000000" pitchFamily="2" charset="-78"/>
              </a:rPr>
              <a:t>نتیجه مرحله دوم</a:t>
            </a:r>
            <a:endParaRPr lang="en-US" b="1" dirty="0">
              <a:cs typeface="B Kamran" panose="00000400000000000000" pitchFamily="2" charset="-78"/>
            </a:endParaRPr>
          </a:p>
        </p:txBody>
      </p:sp>
      <p:sp>
        <p:nvSpPr>
          <p:cNvPr id="8" name="Content Placeholder 2">
            <a:extLst>
              <a:ext uri="{FF2B5EF4-FFF2-40B4-BE49-F238E27FC236}">
                <a16:creationId xmlns:a16="http://schemas.microsoft.com/office/drawing/2014/main" id="{E19C2F55-17F6-4DB2-AE8C-39DCE72A07AA}"/>
              </a:ext>
            </a:extLst>
          </p:cNvPr>
          <p:cNvSpPr>
            <a:spLocks noGrp="1"/>
          </p:cNvSpPr>
          <p:nvPr>
            <p:ph idx="1"/>
          </p:nvPr>
        </p:nvSpPr>
        <p:spPr>
          <a:xfrm>
            <a:off x="8762260" y="1722611"/>
            <a:ext cx="2823862" cy="4447888"/>
          </a:xfrm>
        </p:spPr>
        <p:txBody>
          <a:bodyPr>
            <a:normAutofit lnSpcReduction="10000"/>
          </a:bodyPr>
          <a:lstStyle/>
          <a:p>
            <a:pPr algn="just" rtl="1"/>
            <a:r>
              <a:rPr lang="fa-IR" sz="2800" dirty="0">
                <a:cs typeface="B Kamran" panose="00000400000000000000" pitchFamily="2" charset="-78"/>
              </a:rPr>
              <a:t>همان طور که میبینید عملکرد </a:t>
            </a:r>
            <a:r>
              <a:rPr lang="en-US" sz="2100" dirty="0">
                <a:cs typeface="B Kamran" panose="00000400000000000000" pitchFamily="2" charset="-78"/>
              </a:rPr>
              <a:t>agent</a:t>
            </a:r>
            <a:r>
              <a:rPr lang="fa-IR" sz="2800" dirty="0">
                <a:cs typeface="B Kamran" panose="00000400000000000000" pitchFamily="2" charset="-78"/>
              </a:rPr>
              <a:t> بسیار ضعیف است و حرکات درستی انجام نمیدهد. همچنین در کنسول میتوان دید که تنها یک استیت تکراری داشته ایم در کل مدت بازی با اینکه پیش از این </a:t>
            </a:r>
            <a:r>
              <a:rPr lang="en-US" sz="2100" dirty="0">
                <a:cs typeface="B Kamran" panose="00000400000000000000" pitchFamily="2" charset="-78"/>
              </a:rPr>
              <a:t>agent</a:t>
            </a:r>
            <a:r>
              <a:rPr lang="fa-IR" sz="2800" dirty="0">
                <a:cs typeface="B Kamran" panose="00000400000000000000" pitchFamily="2" charset="-78"/>
              </a:rPr>
              <a:t> آموزش دیده بود و استیت های زیادی را مشاهده کرده بود.</a:t>
            </a:r>
          </a:p>
        </p:txBody>
      </p:sp>
      <p:pic>
        <p:nvPicPr>
          <p:cNvPr id="3" name="q _last">
            <a:hlinkClick r:id="" action="ppaction://media"/>
            <a:extLst>
              <a:ext uri="{FF2B5EF4-FFF2-40B4-BE49-F238E27FC236}">
                <a16:creationId xmlns:a16="http://schemas.microsoft.com/office/drawing/2014/main" id="{D2BB248D-32B2-4982-BB02-E1105D6BFDA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88988" y="1722611"/>
            <a:ext cx="7696060" cy="4329034"/>
          </a:xfrm>
          <a:prstGeom prst="rect">
            <a:avLst/>
          </a:prstGeom>
        </p:spPr>
      </p:pic>
    </p:spTree>
    <p:extLst>
      <p:ext uri="{BB962C8B-B14F-4D97-AF65-F5344CB8AC3E}">
        <p14:creationId xmlns:p14="http://schemas.microsoft.com/office/powerpoint/2010/main" val="2910522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5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80630" y="591216"/>
            <a:ext cx="10353762" cy="970450"/>
          </a:xfrm>
        </p:spPr>
        <p:txBody>
          <a:bodyPr>
            <a:normAutofit/>
          </a:bodyPr>
          <a:lstStyle/>
          <a:p>
            <a:r>
              <a:rPr lang="fa-IR" b="1" dirty="0">
                <a:cs typeface="B Kamran" panose="00000400000000000000" pitchFamily="2" charset="-78"/>
              </a:rPr>
              <a:t>)</a:t>
            </a:r>
            <a:r>
              <a:rPr lang="en-US" sz="3000" b="1" dirty="0">
                <a:cs typeface="B Kamran" panose="00000400000000000000" pitchFamily="2" charset="-78"/>
              </a:rPr>
              <a:t>Q-learning</a:t>
            </a:r>
            <a:r>
              <a:rPr lang="fa-IR" b="1" dirty="0">
                <a:cs typeface="B Kamran" panose="00000400000000000000" pitchFamily="2" charset="-78"/>
              </a:rPr>
              <a:t>مرحله سوم (</a:t>
            </a:r>
            <a:r>
              <a:rPr lang="en-US" b="1" dirty="0">
                <a:cs typeface="B Kamran" panose="00000400000000000000" pitchFamily="2" charset="-78"/>
              </a:rPr>
              <a:t> </a:t>
            </a:r>
            <a:endParaRPr lang="en-US" dirty="0"/>
          </a:p>
        </p:txBody>
      </p:sp>
      <p:sp>
        <p:nvSpPr>
          <p:cNvPr id="5" name="Content Placeholder 2"/>
          <p:cNvSpPr>
            <a:spLocks noGrp="1"/>
          </p:cNvSpPr>
          <p:nvPr>
            <p:ph idx="1"/>
          </p:nvPr>
        </p:nvSpPr>
        <p:spPr>
          <a:xfrm>
            <a:off x="878284" y="1740366"/>
            <a:ext cx="10672327" cy="3541848"/>
          </a:xfrm>
        </p:spPr>
        <p:txBody>
          <a:bodyPr>
            <a:normAutofit/>
          </a:bodyPr>
          <a:lstStyle/>
          <a:p>
            <a:pPr algn="just" rtl="1"/>
            <a:r>
              <a:rPr lang="fa-IR" sz="2800" dirty="0">
                <a:cs typeface="B Kamran" panose="00000400000000000000" pitchFamily="2" charset="-78"/>
              </a:rPr>
              <a:t>در این مرحله تصمیم گرفتیم بجای تبدیل کردن فریم بازی به یک استیت، خواص آن را تبدیل به یک استیت کنیم.</a:t>
            </a:r>
          </a:p>
          <a:p>
            <a:pPr algn="just" rtl="1"/>
            <a:r>
              <a:rPr lang="fa-IR" sz="2800" dirty="0">
                <a:cs typeface="B Kamran" panose="00000400000000000000" pitchFamily="2" charset="-78"/>
              </a:rPr>
              <a:t>خواصی که استفاده کردیم عبارت اند از :</a:t>
            </a:r>
          </a:p>
          <a:p>
            <a:pPr marL="36900" indent="0" algn="just" rtl="1">
              <a:buNone/>
            </a:pPr>
            <a:r>
              <a:rPr lang="fa-IR" sz="2800" dirty="0">
                <a:cs typeface="B Kamran" panose="00000400000000000000" pitchFamily="2" charset="-78"/>
              </a:rPr>
              <a:t>	زاویه توپ : باز هم برای کم شدن استیت ها زاویه توپ را 0 و 1 و -1 در نظر میگیریم.</a:t>
            </a:r>
          </a:p>
          <a:p>
            <a:pPr marL="36900" indent="0" algn="just" rtl="1">
              <a:buNone/>
            </a:pPr>
            <a:r>
              <a:rPr lang="fa-IR" sz="2800" dirty="0">
                <a:cs typeface="B Kamran" panose="00000400000000000000" pitchFamily="2" charset="-78"/>
              </a:rPr>
              <a:t>	فاصله آن تا </a:t>
            </a:r>
            <a:r>
              <a:rPr lang="en-US" sz="2700" dirty="0">
                <a:cs typeface="B Kamran" panose="00000400000000000000" pitchFamily="2" charset="-78"/>
              </a:rPr>
              <a:t>paddle</a:t>
            </a:r>
            <a:r>
              <a:rPr lang="en-US" sz="2800" dirty="0">
                <a:cs typeface="B Kamran" panose="00000400000000000000" pitchFamily="2" charset="-78"/>
              </a:rPr>
              <a:t> </a:t>
            </a:r>
            <a:r>
              <a:rPr lang="fa-IR" sz="2800" dirty="0">
                <a:cs typeface="B Kamran" panose="00000400000000000000" pitchFamily="2" charset="-78"/>
              </a:rPr>
              <a:t> </a:t>
            </a:r>
          </a:p>
          <a:p>
            <a:pPr marL="36900" indent="0" algn="just" rtl="1">
              <a:buNone/>
            </a:pPr>
            <a:r>
              <a:rPr lang="fa-IR" sz="2800" dirty="0">
                <a:cs typeface="B Kamran" panose="00000400000000000000" pitchFamily="2" charset="-78"/>
              </a:rPr>
              <a:t>بنابراین در آخر بجای اینکه هر استیت یک رشته از صفر و یک باشد به صورت تاپل 4 تایی است.</a:t>
            </a:r>
          </a:p>
          <a:p>
            <a:pPr algn="just" rtl="1"/>
            <a:r>
              <a:rPr lang="fa-IR" sz="2800" dirty="0">
                <a:cs typeface="B Kamran" panose="00000400000000000000" pitchFamily="2" charset="-78"/>
              </a:rPr>
              <a:t>در این روش در مقایسه با مرحله دوم استیت های تکراری بسیار زیادتر میشوند و </a:t>
            </a:r>
            <a:r>
              <a:rPr lang="en-US" sz="2100" dirty="0">
                <a:cs typeface="B Kamran" panose="00000400000000000000" pitchFamily="2" charset="-78"/>
              </a:rPr>
              <a:t>agent</a:t>
            </a:r>
            <a:r>
              <a:rPr lang="fa-IR" sz="2800" dirty="0">
                <a:cs typeface="B Kamran" panose="00000400000000000000" pitchFamily="2" charset="-78"/>
              </a:rPr>
              <a:t> دیگر رندوم بازی نمیکند.</a:t>
            </a:r>
          </a:p>
        </p:txBody>
      </p:sp>
    </p:spTree>
    <p:extLst>
      <p:ext uri="{BB962C8B-B14F-4D97-AF65-F5344CB8AC3E}">
        <p14:creationId xmlns:p14="http://schemas.microsoft.com/office/powerpoint/2010/main" val="3162411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972788" y="509311"/>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a:cs typeface="B Kamran" panose="00000400000000000000" pitchFamily="2" charset="-78"/>
              </a:rPr>
              <a:t>(Approximate q-learning)</a:t>
            </a:r>
            <a:r>
              <a:rPr lang="fa-IR" b="1" dirty="0">
                <a:cs typeface="B Kamran" panose="00000400000000000000" pitchFamily="2" charset="-78"/>
              </a:rPr>
              <a:t>مرحله چهارم </a:t>
            </a:r>
            <a:endParaRPr lang="en-US" b="1" dirty="0">
              <a:cs typeface="B Kamran" panose="00000400000000000000" pitchFamily="2" charset="-78"/>
            </a:endParaRPr>
          </a:p>
        </p:txBody>
      </p:sp>
      <p:sp>
        <p:nvSpPr>
          <p:cNvPr id="5" name="Content Placeholder 2"/>
          <p:cNvSpPr txBox="1">
            <a:spLocks/>
          </p:cNvSpPr>
          <p:nvPr/>
        </p:nvSpPr>
        <p:spPr>
          <a:xfrm>
            <a:off x="613533" y="1722611"/>
            <a:ext cx="10972589" cy="468212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gn="r" rtl="1"/>
            <a:r>
              <a:rPr lang="fa-IR" sz="2800" dirty="0">
                <a:cs typeface="B Kamran" panose="00000400000000000000" pitchFamily="2" charset="-78"/>
              </a:rPr>
              <a:t>در نتیجه ی تلاش برای پیاده سازی </a:t>
            </a:r>
            <a:r>
              <a:rPr lang="en-US" sz="2100" dirty="0">
                <a:cs typeface="B Kamran" panose="00000400000000000000" pitchFamily="2" charset="-78"/>
              </a:rPr>
              <a:t>q-learning</a:t>
            </a:r>
            <a:r>
              <a:rPr lang="fa-IR" sz="2800" dirty="0">
                <a:cs typeface="B Kamran" panose="00000400000000000000" pitchFamily="2" charset="-78"/>
              </a:rPr>
              <a:t> متوجه شدیم که این روش برای این بازی مناسب نیست به دلیل تعداد استیت های زیاد آن. پس به مدت دو روز درگیر یادگیری</a:t>
            </a:r>
            <a:r>
              <a:rPr lang="en-US" dirty="0">
                <a:cs typeface="B Kamran" panose="00000400000000000000" pitchFamily="2" charset="-78"/>
              </a:rPr>
              <a:t>deep q-learning </a:t>
            </a:r>
            <a:r>
              <a:rPr lang="fa-IR" dirty="0">
                <a:cs typeface="B Kamran" panose="00000400000000000000" pitchFamily="2" charset="-78"/>
              </a:rPr>
              <a:t> </a:t>
            </a:r>
            <a:r>
              <a:rPr lang="fa-IR" sz="2800" dirty="0">
                <a:cs typeface="B Kamran" panose="00000400000000000000" pitchFamily="2" charset="-78"/>
              </a:rPr>
              <a:t>بودیم و طبق سرچ هایمان بهترین روش بود ولی با توجه به گفته ی استاد و تی ای این روش قابل قبول نبود. پس تصمیم گرفتیم از روش </a:t>
            </a:r>
            <a:r>
              <a:rPr lang="en-US" sz="2100" dirty="0">
                <a:cs typeface="B Kamran" panose="00000400000000000000" pitchFamily="2" charset="-78"/>
              </a:rPr>
              <a:t>approximate q-learning</a:t>
            </a:r>
            <a:r>
              <a:rPr lang="fa-IR" sz="2100" dirty="0">
                <a:cs typeface="B Kamran" panose="00000400000000000000" pitchFamily="2" charset="-78"/>
              </a:rPr>
              <a:t> </a:t>
            </a:r>
            <a:r>
              <a:rPr lang="fa-IR" sz="2800" dirty="0">
                <a:cs typeface="B Kamran" panose="00000400000000000000" pitchFamily="2" charset="-78"/>
              </a:rPr>
              <a:t>استفاده کنیم.</a:t>
            </a:r>
          </a:p>
          <a:p>
            <a:pPr algn="r" rtl="1"/>
            <a:r>
              <a:rPr lang="fa-IR" sz="2800" dirty="0">
                <a:cs typeface="B Kamran" panose="00000400000000000000" pitchFamily="2" charset="-78"/>
              </a:rPr>
              <a:t>در این روش تعدادی </a:t>
            </a:r>
            <a:r>
              <a:rPr lang="en-US" sz="2100" dirty="0">
                <a:cs typeface="B Kamran" panose="00000400000000000000" pitchFamily="2" charset="-78"/>
              </a:rPr>
              <a:t>feature</a:t>
            </a:r>
            <a:r>
              <a:rPr lang="fa-IR" sz="2800" dirty="0">
                <a:cs typeface="B Kamran" panose="00000400000000000000" pitchFamily="2" charset="-78"/>
              </a:rPr>
              <a:t> از هر فریم خارج میکنیم که به هر یک ازآنها با استفاده از تجربیات قبلی یک وزن داده میشود. این وزن ها با تکرار بازی و دیدن استیت های مختلف آپدیت میشوند تا اهمیت هر </a:t>
            </a:r>
            <a:r>
              <a:rPr lang="en-US" sz="2100" dirty="0">
                <a:cs typeface="B Kamran" panose="00000400000000000000" pitchFamily="2" charset="-78"/>
              </a:rPr>
              <a:t>feature</a:t>
            </a:r>
            <a:r>
              <a:rPr lang="fa-IR" sz="2800" dirty="0">
                <a:cs typeface="B Kamran" panose="00000400000000000000" pitchFamily="2" charset="-78"/>
              </a:rPr>
              <a:t> مشخص شود. بنابراین میتوان به صورت تقریبی و با استفاده از این ویژگی ها مقدار تقریبی ارزش هر استیت را حساب کنیم. حال با توجه به این توضیحات به بررسی کد میپردازیم.</a:t>
            </a:r>
            <a:endParaRPr lang="en-US" sz="2800" dirty="0">
              <a:cs typeface="B Kamran" panose="00000400000000000000" pitchFamily="2" charset="-78"/>
            </a:endParaRPr>
          </a:p>
        </p:txBody>
      </p:sp>
    </p:spTree>
    <p:extLst>
      <p:ext uri="{BB962C8B-B14F-4D97-AF65-F5344CB8AC3E}">
        <p14:creationId xmlns:p14="http://schemas.microsoft.com/office/powerpoint/2010/main" val="1419691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13795" y="609600"/>
            <a:ext cx="10353762" cy="970450"/>
          </a:xfrm>
        </p:spPr>
        <p:txBody>
          <a:bodyPr>
            <a:normAutofit/>
          </a:bodyPr>
          <a:lstStyle/>
          <a:p>
            <a:r>
              <a:rPr lang="en-US" dirty="0">
                <a:cs typeface="B Kamran" panose="00000400000000000000" pitchFamily="2" charset="-78"/>
              </a:rPr>
              <a:t>Image processing</a:t>
            </a:r>
          </a:p>
        </p:txBody>
      </p:sp>
      <p:sp>
        <p:nvSpPr>
          <p:cNvPr id="5" name="Content Placeholder 2"/>
          <p:cNvSpPr>
            <a:spLocks noGrp="1"/>
          </p:cNvSpPr>
          <p:nvPr>
            <p:ph idx="1"/>
          </p:nvPr>
        </p:nvSpPr>
        <p:spPr>
          <a:xfrm>
            <a:off x="5356614" y="1752108"/>
            <a:ext cx="5910943" cy="4682121"/>
          </a:xfrm>
        </p:spPr>
        <p:txBody>
          <a:bodyPr>
            <a:normAutofit/>
          </a:bodyPr>
          <a:lstStyle/>
          <a:p>
            <a:pPr algn="just" rtl="1"/>
            <a:r>
              <a:rPr lang="fa-IR" sz="2800" dirty="0">
                <a:cs typeface="B Kamran" panose="00000400000000000000" pitchFamily="2" charset="-78"/>
              </a:rPr>
              <a:t>برای خارج کردن اطلاعات هر فریم و در نتیجه، مقدار یک </a:t>
            </a:r>
            <a:r>
              <a:rPr lang="en-US" sz="2100" dirty="0">
                <a:cs typeface="B Kamran" panose="00000400000000000000" pitchFamily="2" charset="-78"/>
              </a:rPr>
              <a:t>feature</a:t>
            </a:r>
            <a:r>
              <a:rPr lang="fa-IR" sz="2800" dirty="0">
                <a:cs typeface="B Kamran" panose="00000400000000000000" pitchFamily="2" charset="-78"/>
              </a:rPr>
              <a:t>، نیاز به </a:t>
            </a:r>
            <a:r>
              <a:rPr lang="en-US" sz="2100" dirty="0">
                <a:cs typeface="B Kamran" panose="00000400000000000000" pitchFamily="2" charset="-78"/>
              </a:rPr>
              <a:t>image processing</a:t>
            </a:r>
            <a:r>
              <a:rPr lang="fa-IR" sz="2100" dirty="0">
                <a:cs typeface="B Kamran" panose="00000400000000000000" pitchFamily="2" charset="-78"/>
              </a:rPr>
              <a:t> </a:t>
            </a:r>
            <a:r>
              <a:rPr lang="fa-IR" sz="2800" dirty="0">
                <a:cs typeface="B Kamran" panose="00000400000000000000" pitchFamily="2" charset="-78"/>
              </a:rPr>
              <a:t>داریم.</a:t>
            </a:r>
            <a:br>
              <a:rPr lang="fa-IR" sz="2800" dirty="0">
                <a:cs typeface="B Kamran" panose="00000400000000000000" pitchFamily="2" charset="-78"/>
              </a:rPr>
            </a:br>
            <a:r>
              <a:rPr lang="fa-IR" sz="2800" dirty="0">
                <a:cs typeface="B Kamran" panose="00000400000000000000" pitchFamily="2" charset="-78"/>
              </a:rPr>
              <a:t>برای اینکه کار ابتدا با آزمون و خطا محل قرار گیری 6 ردیف دیوار در صفحه، محل قرارگیری </a:t>
            </a:r>
            <a:r>
              <a:rPr lang="en-US" sz="2100" dirty="0">
                <a:cs typeface="B Kamran" panose="00000400000000000000" pitchFamily="2" charset="-78"/>
              </a:rPr>
              <a:t>paddle</a:t>
            </a:r>
            <a:r>
              <a:rPr lang="fa-IR" sz="2800" dirty="0">
                <a:cs typeface="B Kamran" panose="00000400000000000000" pitchFamily="2" charset="-78"/>
              </a:rPr>
              <a:t> ، محل قرارگیری توپ، اندازه هر آجر و اندازه</a:t>
            </a:r>
            <a:r>
              <a:rPr lang="en-US" sz="2800" dirty="0">
                <a:cs typeface="B Kamran" panose="00000400000000000000" pitchFamily="2" charset="-78"/>
              </a:rPr>
              <a:t> </a:t>
            </a:r>
            <a:r>
              <a:rPr lang="fa-IR" sz="2800" dirty="0">
                <a:cs typeface="B Kamran" panose="00000400000000000000" pitchFamily="2" charset="-78"/>
              </a:rPr>
              <a:t>ی </a:t>
            </a:r>
            <a:r>
              <a:rPr lang="en-US" sz="2100" dirty="0">
                <a:cs typeface="B Kamran" panose="00000400000000000000" pitchFamily="2" charset="-78"/>
              </a:rPr>
              <a:t>paddle</a:t>
            </a:r>
            <a:r>
              <a:rPr lang="fa-IR" sz="2800" dirty="0">
                <a:cs typeface="B Kamran" panose="00000400000000000000" pitchFamily="2" charset="-78"/>
              </a:rPr>
              <a:t> را بر اساس پیکسل ها بدست می آوریم. در نهایت به نتایج رو به رو میرسیم:</a:t>
            </a:r>
            <a:endParaRPr lang="en-US" sz="2800" dirty="0">
              <a:cs typeface="B Kamran" panose="00000400000000000000" pitchFamily="2" charset="-78"/>
            </a:endParaRPr>
          </a:p>
        </p:txBody>
      </p:sp>
      <p:sp>
        <p:nvSpPr>
          <p:cNvPr id="6" name="Content Placeholder 2"/>
          <p:cNvSpPr txBox="1">
            <a:spLocks/>
          </p:cNvSpPr>
          <p:nvPr/>
        </p:nvSpPr>
        <p:spPr>
          <a:xfrm>
            <a:off x="293985" y="1692131"/>
            <a:ext cx="4732265" cy="4561185"/>
          </a:xfrm>
          <a:prstGeom prst="rect">
            <a:avLst/>
          </a:prstGeom>
          <a:effectLst>
            <a:outerShdw blurRad="25400" dir="17880000">
              <a:srgbClr val="000000">
                <a:alpha val="46000"/>
              </a:srgbClr>
            </a:outerShdw>
          </a:effectLst>
        </p:spPr>
        <p:txBody>
          <a:bodyPr vert="horz" lIns="91440" tIns="45720" rIns="91440" bIns="45720" rtlCol="0" anchor="t">
            <a:normAutofit fontScale="85000" lnSpcReduction="2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gn="just" rtl="1"/>
            <a:r>
              <a:rPr lang="fa-IR" sz="3000" b="1" dirty="0">
                <a:cs typeface="B Kamran" panose="00000400000000000000" pitchFamily="2" charset="-78"/>
              </a:rPr>
              <a:t>محل قرار گیری 6 ردیف دیوار : </a:t>
            </a:r>
          </a:p>
          <a:p>
            <a:pPr marL="36900" indent="0" algn="just" rtl="1">
              <a:buNone/>
            </a:pPr>
            <a:r>
              <a:rPr lang="fa-IR" sz="2800" dirty="0">
                <a:cs typeface="B Kamran" panose="00000400000000000000" pitchFamily="2" charset="-78"/>
              </a:rPr>
              <a:t>	از پیکسل 55 تا 92 </a:t>
            </a:r>
          </a:p>
          <a:p>
            <a:pPr algn="just" rtl="1"/>
            <a:r>
              <a:rPr lang="fa-IR" sz="3000" b="1" dirty="0">
                <a:cs typeface="B Kamran" panose="00000400000000000000" pitchFamily="2" charset="-78"/>
              </a:rPr>
              <a:t>محل قرار گیری توپ :</a:t>
            </a:r>
          </a:p>
          <a:p>
            <a:pPr marL="36900" indent="0" algn="just" rtl="1">
              <a:buNone/>
            </a:pPr>
            <a:r>
              <a:rPr lang="fa-IR" sz="3000" b="1" dirty="0">
                <a:cs typeface="B Kamran" panose="00000400000000000000" pitchFamily="2" charset="-78"/>
              </a:rPr>
              <a:t>	</a:t>
            </a:r>
            <a:r>
              <a:rPr lang="fa-IR" sz="2800" dirty="0">
                <a:cs typeface="B Kamran" panose="00000400000000000000" pitchFamily="2" charset="-78"/>
              </a:rPr>
              <a:t>از پیکسل 91 تا پایین صفحه</a:t>
            </a:r>
          </a:p>
          <a:p>
            <a:pPr algn="just" rtl="1"/>
            <a:r>
              <a:rPr lang="fa-IR" sz="3000" b="1" dirty="0">
                <a:cs typeface="B Kamran" panose="00000400000000000000" pitchFamily="2" charset="-78"/>
              </a:rPr>
              <a:t>محل قرار گیری </a:t>
            </a:r>
            <a:r>
              <a:rPr lang="en-US" sz="2100" b="1" dirty="0">
                <a:cs typeface="B Kamran" panose="00000400000000000000" pitchFamily="2" charset="-78"/>
              </a:rPr>
              <a:t>paddle</a:t>
            </a:r>
            <a:r>
              <a:rPr lang="fa-IR" sz="3000" b="1" dirty="0">
                <a:cs typeface="B Kamran" panose="00000400000000000000" pitchFamily="2" charset="-78"/>
              </a:rPr>
              <a:t> :</a:t>
            </a:r>
          </a:p>
          <a:p>
            <a:pPr marL="36900" indent="0" algn="just" rtl="1">
              <a:buNone/>
            </a:pPr>
            <a:r>
              <a:rPr lang="fa-IR" sz="2800" dirty="0">
                <a:cs typeface="B Kamran" panose="00000400000000000000" pitchFamily="2" charset="-78"/>
              </a:rPr>
              <a:t>	از پیکسل 191 تا 193</a:t>
            </a:r>
          </a:p>
          <a:p>
            <a:pPr algn="just" rtl="1"/>
            <a:r>
              <a:rPr lang="fa-IR" sz="3100" b="1" dirty="0">
                <a:cs typeface="B Kamran" panose="00000400000000000000" pitchFamily="2" charset="-78"/>
              </a:rPr>
              <a:t>اندازه هر آجور:</a:t>
            </a:r>
          </a:p>
          <a:p>
            <a:pPr marL="36900" indent="0" algn="just" rtl="1">
              <a:buNone/>
            </a:pPr>
            <a:r>
              <a:rPr lang="fa-IR" sz="2800" dirty="0">
                <a:cs typeface="B Kamran" panose="00000400000000000000" pitchFamily="2" charset="-78"/>
              </a:rPr>
              <a:t>	40 پیکسل</a:t>
            </a:r>
            <a:endParaRPr lang="en-US" sz="2800" dirty="0">
              <a:cs typeface="B Kamran" panose="00000400000000000000" pitchFamily="2" charset="-78"/>
            </a:endParaRPr>
          </a:p>
          <a:p>
            <a:pPr algn="just" rtl="1"/>
            <a:r>
              <a:rPr lang="fa-IR" sz="3100" b="1" dirty="0">
                <a:cs typeface="B Kamran" panose="00000400000000000000" pitchFamily="2" charset="-78"/>
              </a:rPr>
              <a:t>اندازه ی </a:t>
            </a:r>
            <a:r>
              <a:rPr lang="en-US" sz="2500" dirty="0">
                <a:cs typeface="B Kamran" panose="00000400000000000000" pitchFamily="2" charset="-78"/>
              </a:rPr>
              <a:t>paddle</a:t>
            </a:r>
            <a:r>
              <a:rPr lang="fa-IR" sz="2800" dirty="0">
                <a:cs typeface="B Kamran" panose="00000400000000000000" pitchFamily="2" charset="-78"/>
              </a:rPr>
              <a:t> :	</a:t>
            </a:r>
          </a:p>
          <a:p>
            <a:pPr marL="36900" indent="0" algn="just" rtl="1">
              <a:buNone/>
            </a:pPr>
            <a:r>
              <a:rPr lang="fa-IR" sz="2800" dirty="0">
                <a:cs typeface="B Kamran" panose="00000400000000000000" pitchFamily="2" charset="-78"/>
              </a:rPr>
              <a:t>	15 پیکسل</a:t>
            </a:r>
          </a:p>
        </p:txBody>
      </p:sp>
    </p:spTree>
    <p:extLst>
      <p:ext uri="{BB962C8B-B14F-4D97-AF65-F5344CB8AC3E}">
        <p14:creationId xmlns:p14="http://schemas.microsoft.com/office/powerpoint/2010/main" val="14604111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913795" y="609600"/>
            <a:ext cx="10353762" cy="970450"/>
          </a:xfrm>
          <a:prstGeom prst="rect">
            <a:avLst/>
          </a:prstGeom>
        </p:spPr>
        <p:txBody>
          <a:bodyP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cs typeface="B Kamran" panose="00000400000000000000" pitchFamily="2" charset="-78"/>
              </a:rPr>
              <a:t>Image processing</a:t>
            </a:r>
            <a:endParaRPr lang="en-US" dirty="0">
              <a:cs typeface="B Kamran" panose="00000400000000000000" pitchFamily="2" charset="-78"/>
            </a:endParaRPr>
          </a:p>
        </p:txBody>
      </p:sp>
      <p:sp>
        <p:nvSpPr>
          <p:cNvPr id="3" name="Content Placeholder 2"/>
          <p:cNvSpPr txBox="1">
            <a:spLocks/>
          </p:cNvSpPr>
          <p:nvPr/>
        </p:nvSpPr>
        <p:spPr>
          <a:xfrm>
            <a:off x="5805996" y="1580050"/>
            <a:ext cx="5461561" cy="4682121"/>
          </a:xfrm>
          <a:prstGeom prst="rect">
            <a:avLst/>
          </a:prstGeom>
        </p:spPr>
        <p:txBody>
          <a:bodyPr>
            <a:normAutofit fontScale="92500" lnSpcReduction="1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gn="just" rtl="1"/>
            <a:r>
              <a:rPr lang="fa-IR" sz="2800" dirty="0">
                <a:cs typeface="B Kamran" panose="00000400000000000000" pitchFamily="2" charset="-78"/>
              </a:rPr>
              <a:t>بعد از اینکه محل قرار گیری حدودی هر یک را بدست آوردیم، هر بار در هر فریم محل قرار گیری دقیق را بدست می آوریم برای این کار لازم است تنها محدوده های بدست آورده شده را بر اساس </a:t>
            </a:r>
            <a:r>
              <a:rPr lang="en-US" sz="2100" dirty="0" err="1">
                <a:cs typeface="B Kamran" panose="00000400000000000000" pitchFamily="2" charset="-78"/>
              </a:rPr>
              <a:t>rgb</a:t>
            </a:r>
            <a:r>
              <a:rPr lang="fa-IR" sz="2800" dirty="0">
                <a:cs typeface="B Kamran" panose="00000400000000000000" pitchFamily="2" charset="-78"/>
              </a:rPr>
              <a:t> آن ها بررسی کنیم. چون زمینه ی بازی سیاه است، پس اگر نقطه ای را پیدا کنیم که</a:t>
            </a:r>
            <a:r>
              <a:rPr lang="en-US" sz="2800" dirty="0">
                <a:cs typeface="B Kamran" panose="00000400000000000000" pitchFamily="2" charset="-78"/>
              </a:rPr>
              <a:t> </a:t>
            </a:r>
            <a:r>
              <a:rPr lang="en-US" sz="2100" dirty="0" err="1">
                <a:cs typeface="B Kamran" panose="00000400000000000000" pitchFamily="2" charset="-78"/>
              </a:rPr>
              <a:t>rgb</a:t>
            </a:r>
            <a:r>
              <a:rPr lang="en-US" sz="2800" dirty="0">
                <a:cs typeface="B Kamran" panose="00000400000000000000" pitchFamily="2" charset="-78"/>
              </a:rPr>
              <a:t> </a:t>
            </a:r>
            <a:r>
              <a:rPr lang="fa-IR" sz="2800" dirty="0">
                <a:cs typeface="B Kamran" panose="00000400000000000000" pitchFamily="2" charset="-78"/>
              </a:rPr>
              <a:t> آن با </a:t>
            </a:r>
            <a:r>
              <a:rPr lang="en-US" sz="2100" dirty="0" err="1">
                <a:cs typeface="B Kamran" panose="00000400000000000000" pitchFamily="2" charset="-78"/>
              </a:rPr>
              <a:t>rgb</a:t>
            </a:r>
            <a:r>
              <a:rPr lang="fa-IR" sz="2800" dirty="0">
                <a:cs typeface="B Kamran" panose="00000400000000000000" pitchFamily="2" charset="-78"/>
              </a:rPr>
              <a:t> توپ و </a:t>
            </a:r>
            <a:r>
              <a:rPr lang="en-US" sz="2100" dirty="0">
                <a:cs typeface="B Kamran" panose="00000400000000000000" pitchFamily="2" charset="-78"/>
              </a:rPr>
              <a:t>paddle</a:t>
            </a:r>
            <a:r>
              <a:rPr lang="fa-IR" sz="2800" dirty="0">
                <a:cs typeface="B Kamran" panose="00000400000000000000" pitchFamily="2" charset="-78"/>
              </a:rPr>
              <a:t> که برای هر دو </a:t>
            </a:r>
            <a:r>
              <a:rPr lang="en-US" sz="2100" dirty="0">
                <a:cs typeface="B Kamran" panose="00000400000000000000" pitchFamily="2" charset="-78"/>
              </a:rPr>
              <a:t>(200 , 72 , 72)</a:t>
            </a:r>
            <a:r>
              <a:rPr lang="fa-IR" sz="2800" dirty="0">
                <a:cs typeface="B Kamran" panose="00000400000000000000" pitchFamily="2" charset="-78"/>
              </a:rPr>
              <a:t> است، یکسان باشد، به بالا و چپ ترین نقطه ی شی امان میرسیم. </a:t>
            </a:r>
          </a:p>
          <a:p>
            <a:pPr algn="just" rtl="1"/>
            <a:r>
              <a:rPr lang="fa-IR" sz="2800" dirty="0">
                <a:cs typeface="B Kamran" panose="00000400000000000000" pitchFamily="2" charset="-78"/>
              </a:rPr>
              <a:t>در تصاویر روبه رو دو تابع</a:t>
            </a:r>
            <a:r>
              <a:rPr lang="en-US" dirty="0" err="1">
                <a:cs typeface="B Kamran" panose="00000400000000000000" pitchFamily="2" charset="-78"/>
              </a:rPr>
              <a:t>BallPos</a:t>
            </a:r>
            <a:r>
              <a:rPr lang="en-US" dirty="0">
                <a:cs typeface="B Kamran" panose="00000400000000000000" pitchFamily="2" charset="-78"/>
              </a:rPr>
              <a:t>()</a:t>
            </a:r>
            <a:r>
              <a:rPr lang="en-US" sz="2800" dirty="0">
                <a:cs typeface="B Kamran" panose="00000400000000000000" pitchFamily="2" charset="-78"/>
              </a:rPr>
              <a:t> </a:t>
            </a:r>
            <a:r>
              <a:rPr lang="fa-IR" sz="2800" dirty="0">
                <a:cs typeface="B Kamran" panose="00000400000000000000" pitchFamily="2" charset="-78"/>
              </a:rPr>
              <a:t> و </a:t>
            </a:r>
            <a:r>
              <a:rPr lang="en-US" dirty="0">
                <a:cs typeface="B Kamran" panose="00000400000000000000" pitchFamily="2" charset="-78"/>
              </a:rPr>
              <a:t> </a:t>
            </a:r>
            <a:r>
              <a:rPr lang="en-US" dirty="0" err="1">
                <a:cs typeface="B Kamran" panose="00000400000000000000" pitchFamily="2" charset="-78"/>
              </a:rPr>
              <a:t>PlatePos</a:t>
            </a:r>
            <a:r>
              <a:rPr lang="en-US" dirty="0">
                <a:cs typeface="B Kamran" panose="00000400000000000000" pitchFamily="2" charset="-78"/>
              </a:rPr>
              <a:t>(</a:t>
            </a:r>
            <a:r>
              <a:rPr lang="en-US" sz="2100" dirty="0">
                <a:cs typeface="B Kamran" panose="00000400000000000000" pitchFamily="2" charset="-78"/>
              </a:rPr>
              <a:t>)</a:t>
            </a:r>
            <a:r>
              <a:rPr lang="fa-IR" sz="2800" dirty="0">
                <a:cs typeface="B Kamran" panose="00000400000000000000" pitchFamily="2" charset="-78"/>
              </a:rPr>
              <a:t>را میبینیم که این دو مقدار را محاسبه میکنند. البته در تابع  </a:t>
            </a:r>
            <a:r>
              <a:rPr lang="en-US" sz="2100" dirty="0">
                <a:cs typeface="B Kamran" panose="00000400000000000000" pitchFamily="2" charset="-78"/>
              </a:rPr>
              <a:t>paddle</a:t>
            </a:r>
            <a:r>
              <a:rPr lang="fa-IR" sz="2800" dirty="0">
                <a:cs typeface="B Kamran" panose="00000400000000000000" pitchFamily="2" charset="-78"/>
              </a:rPr>
              <a:t> ، بعلاوه ی 8 برای این است که نقطه ی وسط </a:t>
            </a:r>
            <a:r>
              <a:rPr lang="en-US" sz="2100" dirty="0">
                <a:cs typeface="B Kamran" panose="00000400000000000000" pitchFamily="2" charset="-78"/>
              </a:rPr>
              <a:t>paddle</a:t>
            </a:r>
            <a:r>
              <a:rPr lang="fa-IR" sz="2800" dirty="0">
                <a:cs typeface="B Kamran" panose="00000400000000000000" pitchFamily="2" charset="-78"/>
              </a:rPr>
              <a:t> را در نظر بگیریم.</a:t>
            </a:r>
            <a:endParaRPr lang="en-US" sz="2800" dirty="0">
              <a:cs typeface="B Kamran" panose="00000400000000000000" pitchFamily="2" charset="-78"/>
            </a:endParaRPr>
          </a:p>
        </p:txBody>
      </p:sp>
      <p:pic>
        <p:nvPicPr>
          <p:cNvPr id="4" name="Picture 3">
            <a:extLst>
              <a:ext uri="{FF2B5EF4-FFF2-40B4-BE49-F238E27FC236}">
                <a16:creationId xmlns:a16="http://schemas.microsoft.com/office/drawing/2014/main" id="{49E99598-C989-4518-A804-6711AA17D815}"/>
              </a:ext>
            </a:extLst>
          </p:cNvPr>
          <p:cNvPicPr>
            <a:picLocks noChangeAspect="1"/>
          </p:cNvPicPr>
          <p:nvPr/>
        </p:nvPicPr>
        <p:blipFill>
          <a:blip r:embed="rId2"/>
          <a:stretch>
            <a:fillRect/>
          </a:stretch>
        </p:blipFill>
        <p:spPr>
          <a:xfrm>
            <a:off x="259556" y="1878930"/>
            <a:ext cx="5461561" cy="3871295"/>
          </a:xfrm>
          <a:prstGeom prst="rect">
            <a:avLst/>
          </a:prstGeom>
        </p:spPr>
      </p:pic>
    </p:spTree>
    <p:extLst>
      <p:ext uri="{BB962C8B-B14F-4D97-AF65-F5344CB8AC3E}">
        <p14:creationId xmlns:p14="http://schemas.microsoft.com/office/powerpoint/2010/main" val="2021985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925593" y="509311"/>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cs typeface="B Kamran" panose="00000400000000000000" pitchFamily="2" charset="-78"/>
              </a:rPr>
              <a:t>features</a:t>
            </a:r>
          </a:p>
        </p:txBody>
      </p:sp>
      <p:sp>
        <p:nvSpPr>
          <p:cNvPr id="4" name="Title 1"/>
          <p:cNvSpPr txBox="1">
            <a:spLocks/>
          </p:cNvSpPr>
          <p:nvPr/>
        </p:nvSpPr>
        <p:spPr>
          <a:xfrm>
            <a:off x="1060295" y="1479761"/>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a-IR" b="1" dirty="0">
                <a:cs typeface="B Kamran" panose="00000400000000000000" pitchFamily="2" charset="-78"/>
              </a:rPr>
              <a:t> </a:t>
            </a:r>
            <a:endParaRPr lang="en-US" b="1" dirty="0">
              <a:cs typeface="B Kamran" panose="00000400000000000000" pitchFamily="2" charset="-78"/>
            </a:endParaRPr>
          </a:p>
        </p:txBody>
      </p:sp>
      <p:sp>
        <p:nvSpPr>
          <p:cNvPr id="5" name="Content Placeholder 2"/>
          <p:cNvSpPr txBox="1">
            <a:spLocks/>
          </p:cNvSpPr>
          <p:nvPr/>
        </p:nvSpPr>
        <p:spPr>
          <a:xfrm>
            <a:off x="613533" y="1722611"/>
            <a:ext cx="10972589" cy="468212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gn="r" rtl="1"/>
            <a:r>
              <a:rPr lang="fa-IR" sz="3000" b="1" dirty="0">
                <a:cs typeface="B Kamran" panose="00000400000000000000" pitchFamily="2" charset="-78"/>
              </a:rPr>
              <a:t>فاصله ی عرضی و طولی توپ تا </a:t>
            </a:r>
            <a:r>
              <a:rPr lang="en-US" sz="2200" b="1" dirty="0">
                <a:cs typeface="B Kamran" panose="00000400000000000000" pitchFamily="2" charset="-78"/>
              </a:rPr>
              <a:t>paddle</a:t>
            </a:r>
            <a:r>
              <a:rPr lang="fa-IR" sz="3000" b="1" dirty="0">
                <a:cs typeface="B Kamran" panose="00000400000000000000" pitchFamily="2" charset="-78"/>
              </a:rPr>
              <a:t> :</a:t>
            </a:r>
          </a:p>
          <a:p>
            <a:pPr marL="36900" indent="0" algn="r" rtl="1">
              <a:buNone/>
            </a:pPr>
            <a:r>
              <a:rPr lang="fa-IR" sz="2800" dirty="0">
                <a:cs typeface="B Kamran" panose="00000400000000000000" pitchFamily="2" charset="-78"/>
              </a:rPr>
              <a:t>	برای محاسبه این </a:t>
            </a:r>
            <a:r>
              <a:rPr lang="en-US" sz="2100" dirty="0">
                <a:cs typeface="B Kamran" panose="00000400000000000000" pitchFamily="2" charset="-78"/>
              </a:rPr>
              <a:t>feature</a:t>
            </a:r>
            <a:r>
              <a:rPr lang="fa-IR" sz="2800" dirty="0">
                <a:cs typeface="B Kamran" panose="00000400000000000000" pitchFamily="2" charset="-78"/>
              </a:rPr>
              <a:t> در تابع </a:t>
            </a:r>
            <a:r>
              <a:rPr lang="en-US" sz="2100" dirty="0" err="1">
                <a:cs typeface="B Kamran" panose="00000400000000000000" pitchFamily="2" charset="-78"/>
              </a:rPr>
              <a:t>BallPlateDistance</a:t>
            </a:r>
            <a:r>
              <a:rPr lang="en-US" sz="2100" dirty="0">
                <a:cs typeface="B Kamran" panose="00000400000000000000" pitchFamily="2" charset="-78"/>
              </a:rPr>
              <a:t>()</a:t>
            </a:r>
            <a:r>
              <a:rPr lang="fa-IR" sz="2100" dirty="0">
                <a:cs typeface="B Kamran" panose="00000400000000000000" pitchFamily="2" charset="-78"/>
              </a:rPr>
              <a:t> </a:t>
            </a:r>
            <a:r>
              <a:rPr lang="fa-IR" sz="2800" dirty="0">
                <a:cs typeface="B Kamran" panose="00000400000000000000" pitchFamily="2" charset="-78"/>
              </a:rPr>
              <a:t>با استفاده از دو تابع </a:t>
            </a:r>
            <a:r>
              <a:rPr lang="en-US" sz="2100" dirty="0" err="1">
                <a:cs typeface="B Kamran" panose="00000400000000000000" pitchFamily="2" charset="-78"/>
              </a:rPr>
              <a:t>PlatePos</a:t>
            </a:r>
            <a:r>
              <a:rPr lang="en-US" sz="2100" dirty="0">
                <a:cs typeface="B Kamran" panose="00000400000000000000" pitchFamily="2" charset="-78"/>
              </a:rPr>
              <a:t>()</a:t>
            </a:r>
            <a:r>
              <a:rPr lang="fa-IR" sz="2800" dirty="0">
                <a:cs typeface="B Kamran" panose="00000400000000000000" pitchFamily="2" charset="-78"/>
              </a:rPr>
              <a:t> و </a:t>
            </a:r>
            <a:r>
              <a:rPr lang="en-US" sz="2100" dirty="0" err="1">
                <a:cs typeface="B Kamran" panose="00000400000000000000" pitchFamily="2" charset="-78"/>
              </a:rPr>
              <a:t>BallPos</a:t>
            </a:r>
            <a:r>
              <a:rPr lang="en-US" sz="2100" dirty="0">
                <a:cs typeface="B Kamran" panose="00000400000000000000" pitchFamily="2" charset="-78"/>
              </a:rPr>
              <a:t>()</a:t>
            </a:r>
            <a:r>
              <a:rPr lang="fa-IR" sz="2100" dirty="0">
                <a:cs typeface="B Kamran" panose="00000400000000000000" pitchFamily="2" charset="-78"/>
              </a:rPr>
              <a:t> </a:t>
            </a:r>
            <a:r>
              <a:rPr lang="fa-IR" sz="2800" dirty="0">
                <a:cs typeface="B Kamran" panose="00000400000000000000" pitchFamily="2" charset="-78"/>
              </a:rPr>
              <a:t>تفاوت عرض و طول را بدست می آوریم. و در خروجی این دو را جداگانه خروجی میدهیم. در واقع این </a:t>
            </a:r>
            <a:r>
              <a:rPr lang="en-US" sz="2100" dirty="0">
                <a:cs typeface="B Kamran" panose="00000400000000000000" pitchFamily="2" charset="-78"/>
              </a:rPr>
              <a:t>feature</a:t>
            </a:r>
            <a:r>
              <a:rPr lang="fa-IR" sz="2800" dirty="0">
                <a:cs typeface="B Kamran" panose="00000400000000000000" pitchFamily="2" charset="-78"/>
              </a:rPr>
              <a:t> شامل دو قسمت است. شاید سوال شود که چرا این دو را یک </a:t>
            </a:r>
            <a:r>
              <a:rPr lang="en-US" sz="2100" dirty="0">
                <a:cs typeface="B Kamran" panose="00000400000000000000" pitchFamily="2" charset="-78"/>
              </a:rPr>
              <a:t>feature</a:t>
            </a:r>
            <a:r>
              <a:rPr lang="fa-IR" sz="2800" dirty="0">
                <a:cs typeface="B Kamran" panose="00000400000000000000" pitchFamily="2" charset="-78"/>
              </a:rPr>
              <a:t> مثلا </a:t>
            </a:r>
            <a:r>
              <a:rPr lang="en-US" sz="2100" dirty="0" err="1">
                <a:cs typeface="B Kamran" panose="00000400000000000000" pitchFamily="2" charset="-78"/>
              </a:rPr>
              <a:t>manhatan</a:t>
            </a:r>
            <a:r>
              <a:rPr lang="en-US" sz="2100" dirty="0">
                <a:cs typeface="B Kamran" panose="00000400000000000000" pitchFamily="2" charset="-78"/>
              </a:rPr>
              <a:t> distance</a:t>
            </a:r>
            <a:r>
              <a:rPr lang="fa-IR" sz="2100" dirty="0">
                <a:cs typeface="B Kamran" panose="00000400000000000000" pitchFamily="2" charset="-78"/>
              </a:rPr>
              <a:t> </a:t>
            </a:r>
            <a:r>
              <a:rPr lang="fa-IR" sz="2800" dirty="0">
                <a:cs typeface="B Kamran" panose="00000400000000000000" pitchFamily="2" charset="-78"/>
              </a:rPr>
              <a:t>در نظر نمیگریم. دلیلش آن است که با این کار چندین حالت یکسان می شوند. یعنی مثلا حالتی که تفاوت طولی 2 و تفاوت عرضی 3 باشد با حالتی که تفاوت طولی 3 و تفاوت عرضی 2 باشد یک ارزش پیدا می کنند.</a:t>
            </a:r>
          </a:p>
          <a:p>
            <a:pPr algn="r" rtl="1"/>
            <a:r>
              <a:rPr lang="fa-IR" sz="3000" b="1" dirty="0">
                <a:cs typeface="B Kamran" panose="00000400000000000000" pitchFamily="2" charset="-78"/>
              </a:rPr>
              <a:t>تعداد آجر ها:</a:t>
            </a:r>
          </a:p>
          <a:p>
            <a:pPr marL="36900" indent="0" algn="r" rtl="1">
              <a:buNone/>
            </a:pPr>
            <a:r>
              <a:rPr lang="fa-IR" sz="2800" dirty="0">
                <a:cs typeface="B Kamran" panose="00000400000000000000" pitchFamily="2" charset="-78"/>
              </a:rPr>
              <a:t>	در تابع </a:t>
            </a:r>
            <a:r>
              <a:rPr lang="en-US" sz="2100" dirty="0" err="1">
                <a:cs typeface="B Kamran" panose="00000400000000000000" pitchFamily="2" charset="-78"/>
              </a:rPr>
              <a:t>BreakCount</a:t>
            </a:r>
            <a:r>
              <a:rPr lang="en-US" sz="2100" dirty="0">
                <a:cs typeface="B Kamran" panose="00000400000000000000" pitchFamily="2" charset="-78"/>
              </a:rPr>
              <a:t>()</a:t>
            </a:r>
            <a:r>
              <a:rPr lang="fa-IR" sz="2800" dirty="0">
                <a:cs typeface="B Kamran" panose="00000400000000000000" pitchFamily="2" charset="-78"/>
              </a:rPr>
              <a:t> هر پیکسلی که </a:t>
            </a:r>
            <a:r>
              <a:rPr lang="en-US" sz="2100" dirty="0" err="1">
                <a:cs typeface="B Kamran" panose="00000400000000000000" pitchFamily="2" charset="-78"/>
              </a:rPr>
              <a:t>rgb</a:t>
            </a:r>
            <a:r>
              <a:rPr lang="fa-IR" sz="2800" dirty="0">
                <a:cs typeface="B Kamran" panose="00000400000000000000" pitchFamily="2" charset="-78"/>
              </a:rPr>
              <a:t> آن صفر نیست (یعنی رنگی است و قبلا با توپ به آجور آن برخورد نگرده ایم) را میشمارد و برای جلوگیری از بزرگ شدن عدد آن را تقسیم بر یک </a:t>
            </a:r>
            <a:r>
              <a:rPr lang="en-US" sz="2100" dirty="0">
                <a:cs typeface="B Kamran" panose="00000400000000000000" pitchFamily="2" charset="-78"/>
              </a:rPr>
              <a:t>constant</a:t>
            </a:r>
            <a:r>
              <a:rPr lang="fa-IR" sz="2800" dirty="0">
                <a:cs typeface="B Kamran" panose="00000400000000000000" pitchFamily="2" charset="-78"/>
              </a:rPr>
              <a:t> (1000) میکنیم.</a:t>
            </a:r>
          </a:p>
          <a:p>
            <a:pPr marL="36900" indent="0" algn="r" rtl="1">
              <a:buNone/>
            </a:pPr>
            <a:endParaRPr lang="en-US" sz="2800" dirty="0">
              <a:cs typeface="B Kamran" panose="00000400000000000000" pitchFamily="2" charset="-78"/>
            </a:endParaRPr>
          </a:p>
        </p:txBody>
      </p:sp>
    </p:spTree>
    <p:extLst>
      <p:ext uri="{BB962C8B-B14F-4D97-AF65-F5344CB8AC3E}">
        <p14:creationId xmlns:p14="http://schemas.microsoft.com/office/powerpoint/2010/main" val="4215187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3843F9-357F-4A29-8D8D-89662D859D78}"/>
              </a:ext>
            </a:extLst>
          </p:cNvPr>
          <p:cNvPicPr>
            <a:picLocks noChangeAspect="1"/>
          </p:cNvPicPr>
          <p:nvPr/>
        </p:nvPicPr>
        <p:blipFill>
          <a:blip r:embed="rId2"/>
          <a:stretch>
            <a:fillRect/>
          </a:stretch>
        </p:blipFill>
        <p:spPr>
          <a:xfrm>
            <a:off x="1836051" y="3370993"/>
            <a:ext cx="8519898" cy="647756"/>
          </a:xfrm>
          <a:prstGeom prst="rect">
            <a:avLst/>
          </a:prstGeom>
        </p:spPr>
      </p:pic>
      <p:sp>
        <p:nvSpPr>
          <p:cNvPr id="3" name="Title 1">
            <a:extLst>
              <a:ext uri="{FF2B5EF4-FFF2-40B4-BE49-F238E27FC236}">
                <a16:creationId xmlns:a16="http://schemas.microsoft.com/office/drawing/2014/main" id="{7490B990-47F2-4A6A-8279-A263F0C565F4}"/>
              </a:ext>
            </a:extLst>
          </p:cNvPr>
          <p:cNvSpPr txBox="1">
            <a:spLocks/>
          </p:cNvSpPr>
          <p:nvPr/>
        </p:nvSpPr>
        <p:spPr>
          <a:xfrm>
            <a:off x="919119" y="1213282"/>
            <a:ext cx="10353762" cy="970450"/>
          </a:xfrm>
          <a:prstGeom prst="rect">
            <a:avLst/>
          </a:prstGeom>
        </p:spPr>
        <p:txBody>
          <a:bodyP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400" b="1" dirty="0">
                <a:cs typeface="B Kamran" panose="00000400000000000000" pitchFamily="2" charset="-78"/>
              </a:rPr>
              <a:t>(approximate q-learning) </a:t>
            </a:r>
            <a:r>
              <a:rPr lang="fa-IR" b="1" dirty="0">
                <a:cs typeface="B Kamran" panose="00000400000000000000" pitchFamily="2" charset="-78"/>
              </a:rPr>
              <a:t>ادامه مرحله چهارم</a:t>
            </a:r>
            <a:endParaRPr lang="en-US" b="1" dirty="0">
              <a:cs typeface="B Kamran" panose="00000400000000000000" pitchFamily="2" charset="-78"/>
            </a:endParaRPr>
          </a:p>
        </p:txBody>
      </p:sp>
      <p:sp>
        <p:nvSpPr>
          <p:cNvPr id="4" name="Content Placeholder 2">
            <a:extLst>
              <a:ext uri="{FF2B5EF4-FFF2-40B4-BE49-F238E27FC236}">
                <a16:creationId xmlns:a16="http://schemas.microsoft.com/office/drawing/2014/main" id="{DB78C491-C148-4C02-A7E7-1E8C151FFA66}"/>
              </a:ext>
            </a:extLst>
          </p:cNvPr>
          <p:cNvSpPr txBox="1">
            <a:spLocks/>
          </p:cNvSpPr>
          <p:nvPr/>
        </p:nvSpPr>
        <p:spPr>
          <a:xfrm>
            <a:off x="777379" y="2382423"/>
            <a:ext cx="10637242" cy="3272653"/>
          </a:xfrm>
          <a:prstGeom prst="rect">
            <a:avLst/>
          </a:prstGeom>
        </p:spPr>
        <p:txBody>
          <a:bodyPr>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gn="just" rtl="1"/>
            <a:r>
              <a:rPr lang="fa-IR" sz="2800" dirty="0">
                <a:cs typeface="B Kamran" panose="00000400000000000000" pitchFamily="2" charset="-78"/>
              </a:rPr>
              <a:t>با توجه به عبارت پایین تابع </a:t>
            </a:r>
            <a:r>
              <a:rPr lang="en-US" sz="2100" dirty="0">
                <a:cs typeface="B Kamran" panose="00000400000000000000" pitchFamily="2" charset="-78"/>
              </a:rPr>
              <a:t>f()</a:t>
            </a:r>
            <a:r>
              <a:rPr lang="fa-IR" sz="2800" dirty="0">
                <a:cs typeface="B Kamran" panose="00000400000000000000" pitchFamily="2" charset="-78"/>
              </a:rPr>
              <a:t> را تعریف میکنیم که در واقع همان مقدار </a:t>
            </a:r>
            <a:r>
              <a:rPr lang="en-US" sz="2800" dirty="0">
                <a:cs typeface="B Kamran" panose="00000400000000000000" pitchFamily="2" charset="-78"/>
              </a:rPr>
              <a:t>Q</a:t>
            </a:r>
            <a:r>
              <a:rPr lang="fa-IR" sz="2800" dirty="0">
                <a:cs typeface="B Kamran" panose="00000400000000000000" pitchFamily="2" charset="-78"/>
              </a:rPr>
              <a:t> را محاسبه میکند.</a:t>
            </a:r>
            <a:endParaRPr lang="en-US" sz="2800" dirty="0">
              <a:cs typeface="B Kamran" panose="00000400000000000000" pitchFamily="2" charset="-78"/>
            </a:endParaRPr>
          </a:p>
        </p:txBody>
      </p:sp>
      <p:pic>
        <p:nvPicPr>
          <p:cNvPr id="7" name="Picture 6">
            <a:extLst>
              <a:ext uri="{FF2B5EF4-FFF2-40B4-BE49-F238E27FC236}">
                <a16:creationId xmlns:a16="http://schemas.microsoft.com/office/drawing/2014/main" id="{3A4E940C-766C-4E83-A7FB-4A0997468FD4}"/>
              </a:ext>
            </a:extLst>
          </p:cNvPr>
          <p:cNvPicPr>
            <a:picLocks noChangeAspect="1"/>
          </p:cNvPicPr>
          <p:nvPr/>
        </p:nvPicPr>
        <p:blipFill>
          <a:blip r:embed="rId3"/>
          <a:stretch>
            <a:fillRect/>
          </a:stretch>
        </p:blipFill>
        <p:spPr>
          <a:xfrm>
            <a:off x="3516406" y="4588182"/>
            <a:ext cx="5159187" cy="838273"/>
          </a:xfrm>
          <a:prstGeom prst="rect">
            <a:avLst/>
          </a:prstGeom>
        </p:spPr>
      </p:pic>
    </p:spTree>
    <p:extLst>
      <p:ext uri="{BB962C8B-B14F-4D97-AF65-F5344CB8AC3E}">
        <p14:creationId xmlns:p14="http://schemas.microsoft.com/office/powerpoint/2010/main" val="414148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62C3E14-A7E8-4F61-9C71-EA96DD38D672}"/>
              </a:ext>
            </a:extLst>
          </p:cNvPr>
          <p:cNvSpPr txBox="1">
            <a:spLocks/>
          </p:cNvSpPr>
          <p:nvPr/>
        </p:nvSpPr>
        <p:spPr>
          <a:xfrm>
            <a:off x="772055" y="1778741"/>
            <a:ext cx="10637242" cy="1186401"/>
          </a:xfrm>
          <a:prstGeom prst="rect">
            <a:avLst/>
          </a:prstGeom>
        </p:spPr>
        <p:txBody>
          <a:bodyPr>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gn="just" rtl="1"/>
            <a:r>
              <a:rPr lang="fa-IR" sz="2800" dirty="0">
                <a:cs typeface="B Kamran" panose="00000400000000000000" pitchFamily="2" charset="-78"/>
              </a:rPr>
              <a:t>در قسمت بعد با توجه به عبارات زیر مقادیر </a:t>
            </a:r>
            <a:r>
              <a:rPr lang="en-US" sz="2100" dirty="0">
                <a:cs typeface="B Kamran" panose="00000400000000000000" pitchFamily="2" charset="-78"/>
              </a:rPr>
              <a:t>W1 , W2 , W3</a:t>
            </a:r>
            <a:r>
              <a:rPr lang="fa-IR" sz="2100" dirty="0">
                <a:cs typeface="B Kamran" panose="00000400000000000000" pitchFamily="2" charset="-78"/>
              </a:rPr>
              <a:t> </a:t>
            </a:r>
            <a:r>
              <a:rPr lang="fa-IR" sz="2800" dirty="0">
                <a:cs typeface="B Kamran" panose="00000400000000000000" pitchFamily="2" charset="-78"/>
              </a:rPr>
              <a:t>را آپدیت می کنیم. پس از آن در فایل </a:t>
            </a:r>
            <a:r>
              <a:rPr lang="en-US" sz="2100" dirty="0">
                <a:cs typeface="B Kamran" panose="00000400000000000000" pitchFamily="2" charset="-78"/>
              </a:rPr>
              <a:t>Winfos.txt</a:t>
            </a:r>
            <a:r>
              <a:rPr lang="fa-IR" sz="2100" dirty="0">
                <a:cs typeface="B Kamran" panose="00000400000000000000" pitchFamily="2" charset="-78"/>
              </a:rPr>
              <a:t> </a:t>
            </a:r>
            <a:r>
              <a:rPr lang="fa-IR" sz="2800" dirty="0">
                <a:cs typeface="B Kamran" panose="00000400000000000000" pitchFamily="2" charset="-78"/>
              </a:rPr>
              <a:t>این مقادیر ذخیره میشوند. </a:t>
            </a:r>
            <a:endParaRPr lang="en-US" sz="2800" dirty="0">
              <a:cs typeface="B Kamran" panose="00000400000000000000" pitchFamily="2" charset="-78"/>
            </a:endParaRPr>
          </a:p>
        </p:txBody>
      </p:sp>
      <p:sp>
        <p:nvSpPr>
          <p:cNvPr id="10" name="Title 1">
            <a:extLst>
              <a:ext uri="{FF2B5EF4-FFF2-40B4-BE49-F238E27FC236}">
                <a16:creationId xmlns:a16="http://schemas.microsoft.com/office/drawing/2014/main" id="{5E3D8657-3EFD-4F50-BC53-98236410FC9E}"/>
              </a:ext>
            </a:extLst>
          </p:cNvPr>
          <p:cNvSpPr txBox="1">
            <a:spLocks/>
          </p:cNvSpPr>
          <p:nvPr/>
        </p:nvSpPr>
        <p:spPr>
          <a:xfrm>
            <a:off x="913794" y="808291"/>
            <a:ext cx="10353762" cy="970450"/>
          </a:xfrm>
          <a:prstGeom prst="rect">
            <a:avLst/>
          </a:prstGeom>
        </p:spPr>
        <p:txBody>
          <a:bodyP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400" b="1" dirty="0">
                <a:cs typeface="B Kamran" panose="00000400000000000000" pitchFamily="2" charset="-78"/>
              </a:rPr>
              <a:t>(approximate q-learning)</a:t>
            </a:r>
            <a:r>
              <a:rPr lang="fa-IR" b="1" dirty="0">
                <a:cs typeface="B Kamran" panose="00000400000000000000" pitchFamily="2" charset="-78"/>
              </a:rPr>
              <a:t>ادامه مرحله چهارم </a:t>
            </a:r>
            <a:endParaRPr lang="en-US" b="1" dirty="0">
              <a:cs typeface="B Kamran" panose="00000400000000000000" pitchFamily="2" charset="-78"/>
            </a:endParaRPr>
          </a:p>
        </p:txBody>
      </p:sp>
      <p:pic>
        <p:nvPicPr>
          <p:cNvPr id="14" name="Picture 13">
            <a:extLst>
              <a:ext uri="{FF2B5EF4-FFF2-40B4-BE49-F238E27FC236}">
                <a16:creationId xmlns:a16="http://schemas.microsoft.com/office/drawing/2014/main" id="{ABC7C5D0-6327-4098-B98A-50427F1F45A6}"/>
              </a:ext>
            </a:extLst>
          </p:cNvPr>
          <p:cNvPicPr>
            <a:picLocks noChangeAspect="1"/>
          </p:cNvPicPr>
          <p:nvPr/>
        </p:nvPicPr>
        <p:blipFill>
          <a:blip r:embed="rId2"/>
          <a:stretch>
            <a:fillRect/>
          </a:stretch>
        </p:blipFill>
        <p:spPr>
          <a:xfrm>
            <a:off x="565699" y="4485408"/>
            <a:ext cx="5654530" cy="1798476"/>
          </a:xfrm>
          <a:prstGeom prst="rect">
            <a:avLst/>
          </a:prstGeom>
        </p:spPr>
      </p:pic>
      <p:pic>
        <p:nvPicPr>
          <p:cNvPr id="15" name="Picture 14">
            <a:extLst>
              <a:ext uri="{FF2B5EF4-FFF2-40B4-BE49-F238E27FC236}">
                <a16:creationId xmlns:a16="http://schemas.microsoft.com/office/drawing/2014/main" id="{AB99E7F2-5357-4852-8795-285E970D0071}"/>
              </a:ext>
            </a:extLst>
          </p:cNvPr>
          <p:cNvPicPr>
            <a:picLocks noChangeAspect="1"/>
          </p:cNvPicPr>
          <p:nvPr/>
        </p:nvPicPr>
        <p:blipFill>
          <a:blip r:embed="rId3"/>
          <a:stretch>
            <a:fillRect/>
          </a:stretch>
        </p:blipFill>
        <p:spPr>
          <a:xfrm>
            <a:off x="6426585" y="3455647"/>
            <a:ext cx="5128103" cy="1509107"/>
          </a:xfrm>
          <a:prstGeom prst="rect">
            <a:avLst/>
          </a:prstGeom>
        </p:spPr>
      </p:pic>
      <p:pic>
        <p:nvPicPr>
          <p:cNvPr id="3" name="Picture 2">
            <a:extLst>
              <a:ext uri="{FF2B5EF4-FFF2-40B4-BE49-F238E27FC236}">
                <a16:creationId xmlns:a16="http://schemas.microsoft.com/office/drawing/2014/main" id="{8CF38097-6A92-4A30-9A89-847559C60E0E}"/>
              </a:ext>
            </a:extLst>
          </p:cNvPr>
          <p:cNvPicPr>
            <a:picLocks noChangeAspect="1"/>
          </p:cNvPicPr>
          <p:nvPr/>
        </p:nvPicPr>
        <p:blipFill rotWithShape="1">
          <a:blip r:embed="rId4"/>
          <a:srcRect t="4894" b="-1"/>
          <a:stretch/>
        </p:blipFill>
        <p:spPr>
          <a:xfrm>
            <a:off x="637312" y="2814221"/>
            <a:ext cx="4689290" cy="1609001"/>
          </a:xfrm>
          <a:prstGeom prst="rect">
            <a:avLst/>
          </a:prstGeom>
        </p:spPr>
      </p:pic>
    </p:spTree>
    <p:extLst>
      <p:ext uri="{BB962C8B-B14F-4D97-AF65-F5344CB8AC3E}">
        <p14:creationId xmlns:p14="http://schemas.microsoft.com/office/powerpoint/2010/main" val="1951608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3696" y="1256561"/>
            <a:ext cx="3706889" cy="661712"/>
          </a:xfrm>
        </p:spPr>
        <p:txBody>
          <a:bodyPr>
            <a:noAutofit/>
          </a:bodyPr>
          <a:lstStyle/>
          <a:p>
            <a:r>
              <a:rPr lang="fa-IR" sz="4000" b="1" dirty="0">
                <a:cs typeface="B Kamran" panose="00000400000000000000" pitchFamily="2" charset="-78"/>
              </a:rPr>
              <a:t>توضیحات بازی</a:t>
            </a:r>
            <a:endParaRPr lang="en-US" sz="4000" b="1" dirty="0">
              <a:cs typeface="B Kamran" panose="00000400000000000000" pitchFamily="2" charset="-78"/>
            </a:endParaRPr>
          </a:p>
        </p:txBody>
      </p:sp>
      <p:sp>
        <p:nvSpPr>
          <p:cNvPr id="3" name="Content Placeholder 2"/>
          <p:cNvSpPr>
            <a:spLocks noGrp="1"/>
          </p:cNvSpPr>
          <p:nvPr>
            <p:ph idx="1"/>
          </p:nvPr>
        </p:nvSpPr>
        <p:spPr>
          <a:xfrm>
            <a:off x="5622086" y="2444301"/>
            <a:ext cx="6099721" cy="3614338"/>
          </a:xfrm>
        </p:spPr>
        <p:txBody>
          <a:bodyPr>
            <a:normAutofit/>
          </a:bodyPr>
          <a:lstStyle/>
          <a:p>
            <a:pPr algn="just" rtl="1"/>
            <a:r>
              <a:rPr lang="fa-IR" sz="3000" dirty="0">
                <a:cs typeface="B Kamran" panose="00000400000000000000" pitchFamily="2" charset="-78"/>
              </a:rPr>
              <a:t>در بالای صفحه ۶ دیواره به رنگ های مختلف وجود دارد که هدف بازی شکستن این دیوار هاست. به صورتی که هر بار که توپ به یک آجر برخورد کرد، از بین رفته و امتیاز میگیریم. ما درکل ۵ توپ داریم یعنی اگر توپ را </a:t>
            </a:r>
            <a:r>
              <a:rPr lang="en-US" sz="2400" dirty="0">
                <a:cs typeface="B Kamran" panose="00000400000000000000" pitchFamily="2" charset="-78"/>
              </a:rPr>
              <a:t>paddle</a:t>
            </a:r>
            <a:r>
              <a:rPr lang="fa-IR" sz="3000" dirty="0">
                <a:cs typeface="B Kamran" panose="00000400000000000000" pitchFamily="2" charset="-78"/>
              </a:rPr>
              <a:t> نتواند بگیرد یکی از ۵ تا کم شده و بازی تا زمانی ادامه پیدا میکند که از هر ۵ توپ استفاده شود یا بازی را ببریم!</a:t>
            </a:r>
            <a:endParaRPr lang="en-US" sz="3000" dirty="0">
              <a:cs typeface="B Kamran" panose="00000400000000000000" pitchFamily="2" charset="-78"/>
            </a:endParaRPr>
          </a:p>
          <a:p>
            <a:pPr marL="36900" indent="0" algn="just" rtl="1">
              <a:buNone/>
            </a:pPr>
            <a:endParaRPr lang="en-US" sz="2600" dirty="0">
              <a:cs typeface="B Kamran" panose="00000400000000000000" pitchFamily="2" charset="-7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692" y="2347126"/>
            <a:ext cx="4455143" cy="3245463"/>
          </a:xfrm>
          <a:prstGeom prst="rect">
            <a:avLst/>
          </a:prstGeom>
        </p:spPr>
      </p:pic>
    </p:spTree>
    <p:extLst>
      <p:ext uri="{BB962C8B-B14F-4D97-AF65-F5344CB8AC3E}">
        <p14:creationId xmlns:p14="http://schemas.microsoft.com/office/powerpoint/2010/main" val="17704591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1EB94-D14D-464F-9669-5D3BBF58963E}"/>
              </a:ext>
            </a:extLst>
          </p:cNvPr>
          <p:cNvSpPr txBox="1">
            <a:spLocks/>
          </p:cNvSpPr>
          <p:nvPr/>
        </p:nvSpPr>
        <p:spPr>
          <a:xfrm>
            <a:off x="919119" y="494190"/>
            <a:ext cx="10353762" cy="970450"/>
          </a:xfrm>
          <a:prstGeom prst="rect">
            <a:avLst/>
          </a:prstGeom>
        </p:spPr>
        <p:txBody>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a-IR" b="1" dirty="0">
                <a:cs typeface="B Kamran" panose="00000400000000000000" pitchFamily="2" charset="-78"/>
              </a:rPr>
              <a:t>نتیجه مرحله چهارم </a:t>
            </a:r>
            <a:endParaRPr lang="en-US" b="1" dirty="0">
              <a:cs typeface="B Kamran" panose="00000400000000000000" pitchFamily="2" charset="-78"/>
            </a:endParaRPr>
          </a:p>
        </p:txBody>
      </p:sp>
      <p:sp>
        <p:nvSpPr>
          <p:cNvPr id="4" name="Content Placeholder 2">
            <a:extLst>
              <a:ext uri="{FF2B5EF4-FFF2-40B4-BE49-F238E27FC236}">
                <a16:creationId xmlns:a16="http://schemas.microsoft.com/office/drawing/2014/main" id="{F1FF7346-8D2D-4F67-8AFE-79C42501CCE8}"/>
              </a:ext>
            </a:extLst>
          </p:cNvPr>
          <p:cNvSpPr txBox="1">
            <a:spLocks/>
          </p:cNvSpPr>
          <p:nvPr/>
        </p:nvSpPr>
        <p:spPr>
          <a:xfrm>
            <a:off x="8762260" y="1722611"/>
            <a:ext cx="2823862" cy="4447888"/>
          </a:xfrm>
          <a:prstGeom prst="rect">
            <a:avLst/>
          </a:prstGeom>
        </p:spPr>
        <p:txBody>
          <a:bodyPr>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gn="just" rtl="1"/>
            <a:r>
              <a:rPr lang="fa-IR" sz="2800" dirty="0">
                <a:cs typeface="B Kamran" panose="00000400000000000000" pitchFamily="2" charset="-78"/>
              </a:rPr>
              <a:t>همان طور که میبینید </a:t>
            </a:r>
            <a:r>
              <a:rPr lang="en-US" sz="2100" dirty="0">
                <a:cs typeface="B Kamran" panose="00000400000000000000" pitchFamily="2" charset="-78"/>
              </a:rPr>
              <a:t>agent</a:t>
            </a:r>
            <a:r>
              <a:rPr lang="fa-IR" sz="2800" dirty="0">
                <a:cs typeface="B Kamran" panose="00000400000000000000" pitchFamily="2" charset="-78"/>
              </a:rPr>
              <a:t> به خوبی بازی میکند و در واقع از باختن جلوگیری میکند. این نتیجه با چندین باز آموزش دادن </a:t>
            </a:r>
            <a:r>
              <a:rPr lang="en-US" sz="2100" dirty="0">
                <a:cs typeface="B Kamran" panose="00000400000000000000" pitchFamily="2" charset="-78"/>
              </a:rPr>
              <a:t>agent</a:t>
            </a:r>
            <a:r>
              <a:rPr lang="fa-IR" sz="2800" dirty="0">
                <a:cs typeface="B Kamran" panose="00000400000000000000" pitchFamily="2" charset="-78"/>
              </a:rPr>
              <a:t> بدست آمد و وزن های بدست آمده از این آزمایش ها را استفاده کردیم.</a:t>
            </a:r>
          </a:p>
        </p:txBody>
      </p:sp>
      <p:pic>
        <p:nvPicPr>
          <p:cNvPr id="6" name="azz1_xTMSJPiw">
            <a:hlinkClick r:id="" action="ppaction://media"/>
            <a:extLst>
              <a:ext uri="{FF2B5EF4-FFF2-40B4-BE49-F238E27FC236}">
                <a16:creationId xmlns:a16="http://schemas.microsoft.com/office/drawing/2014/main" id="{FAC22108-D7AD-4A11-B2D1-F90940917B2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97876" y="1656664"/>
            <a:ext cx="7507427" cy="4222928"/>
          </a:xfrm>
          <a:prstGeom prst="rect">
            <a:avLst/>
          </a:prstGeom>
        </p:spPr>
      </p:pic>
    </p:spTree>
    <p:extLst>
      <p:ext uri="{BB962C8B-B14F-4D97-AF65-F5344CB8AC3E}">
        <p14:creationId xmlns:p14="http://schemas.microsoft.com/office/powerpoint/2010/main" val="2643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919119" y="509311"/>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a:cs typeface="B Kamran" panose="00000400000000000000" pitchFamily="2" charset="-78"/>
              </a:rPr>
              <a:t>(Better Approximate q-learning)</a:t>
            </a:r>
            <a:r>
              <a:rPr lang="fa-IR" b="1" dirty="0">
                <a:cs typeface="B Kamran" panose="00000400000000000000" pitchFamily="2" charset="-78"/>
              </a:rPr>
              <a:t>مرحله پنجم </a:t>
            </a:r>
            <a:endParaRPr lang="en-US" b="1" dirty="0">
              <a:cs typeface="B Kamran" panose="00000400000000000000" pitchFamily="2" charset="-78"/>
            </a:endParaRPr>
          </a:p>
        </p:txBody>
      </p:sp>
      <p:sp>
        <p:nvSpPr>
          <p:cNvPr id="5" name="Content Placeholder 2"/>
          <p:cNvSpPr txBox="1">
            <a:spLocks/>
          </p:cNvSpPr>
          <p:nvPr/>
        </p:nvSpPr>
        <p:spPr>
          <a:xfrm>
            <a:off x="613533" y="1722611"/>
            <a:ext cx="10972589" cy="4562779"/>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2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gn="r" rtl="1"/>
            <a:r>
              <a:rPr lang="fa-IR" sz="2800" dirty="0">
                <a:cs typeface="B Kamran" panose="00000400000000000000" pitchFamily="2" charset="-78"/>
              </a:rPr>
              <a:t>همان طور که در فیلم قبلی قابل مشاهده است. پیاده سازی مشکلاتی داشت از قبیل کند بودن و باز هم به خوبی به سمت توپ حرکت نمیکرد.</a:t>
            </a:r>
          </a:p>
          <a:p>
            <a:pPr algn="r" rtl="1"/>
            <a:r>
              <a:rPr lang="fa-IR" sz="2800" dirty="0">
                <a:cs typeface="B Kamran" panose="00000400000000000000" pitchFamily="2" charset="-78"/>
              </a:rPr>
              <a:t>پس در پیاده سازی مرحله پنجم تغییراتی ایجاد کردیم که در ادامه به آن ها می پردازیم.</a:t>
            </a:r>
          </a:p>
          <a:p>
            <a:pPr algn="r" rtl="1"/>
            <a:r>
              <a:rPr lang="fa-IR" sz="2800" dirty="0">
                <a:cs typeface="B Kamran" panose="00000400000000000000" pitchFamily="2" charset="-78"/>
              </a:rPr>
              <a:t>اما پیش از آن لازم است متغیر </a:t>
            </a:r>
            <a:r>
              <a:rPr lang="en-US" dirty="0" err="1">
                <a:effectLst/>
              </a:rPr>
              <a:t>isTest</a:t>
            </a:r>
            <a:r>
              <a:rPr lang="fa-IR" sz="2800" dirty="0">
                <a:cs typeface="B Kamran" panose="00000400000000000000" pitchFamily="2" charset="-78"/>
              </a:rPr>
              <a:t> را توضیح دهیم. این بولین برای مشخص کردن این است که بازی را برای آموزش ران کرده ایم یا نه. </a:t>
            </a:r>
            <a:r>
              <a:rPr lang="fa-IR" sz="2800">
                <a:cs typeface="B Kamran" panose="00000400000000000000" pitchFamily="2" charset="-78"/>
              </a:rPr>
              <a:t>که با این کار سرعت بالا می رود.</a:t>
            </a:r>
            <a:endParaRPr lang="en-US" sz="2800" dirty="0">
              <a:cs typeface="B Kamran" panose="00000400000000000000" pitchFamily="2" charset="-78"/>
            </a:endParaRPr>
          </a:p>
          <a:p>
            <a:pPr algn="r" rtl="1"/>
            <a:r>
              <a:rPr lang="fa-IR" sz="2800" dirty="0">
                <a:cs typeface="B Kamran" panose="00000400000000000000" pitchFamily="2" charset="-78"/>
              </a:rPr>
              <a:t>و همینطور برای </a:t>
            </a:r>
            <a:r>
              <a:rPr lang="en-US" sz="2300" dirty="0" err="1">
                <a:cs typeface="B Kamran" panose="00000400000000000000" pitchFamily="2" charset="-78"/>
              </a:rPr>
              <a:t>feauture</a:t>
            </a:r>
            <a:r>
              <a:rPr lang="fa-IR" sz="2800" dirty="0">
                <a:cs typeface="B Kamran" panose="00000400000000000000" pitchFamily="2" charset="-78"/>
              </a:rPr>
              <a:t> هایی که توضیح خواهیم داد حداکثر 10 فریم قبلی را در یک لیست نگه داری میکنیم که در تصویر زیر میبنید.</a:t>
            </a:r>
          </a:p>
          <a:p>
            <a:pPr marL="36900" indent="0" algn="r" rtl="1">
              <a:buNone/>
            </a:pPr>
            <a:endParaRPr lang="fa-IR" sz="2800" dirty="0">
              <a:cs typeface="B Kamran" panose="00000400000000000000" pitchFamily="2" charset="-78"/>
            </a:endParaRPr>
          </a:p>
          <a:p>
            <a:pPr algn="r" rtl="1"/>
            <a:endParaRPr lang="fa-IR" sz="2800" dirty="0">
              <a:cs typeface="B Kamran" panose="00000400000000000000" pitchFamily="2" charset="-78"/>
            </a:endParaRPr>
          </a:p>
          <a:p>
            <a:pPr marL="36900" indent="0" algn="r" rtl="1">
              <a:buNone/>
            </a:pPr>
            <a:r>
              <a:rPr lang="fa-IR" sz="2800" dirty="0">
                <a:cs typeface="B Kamran" panose="00000400000000000000" pitchFamily="2" charset="-78"/>
              </a:rPr>
              <a:t> </a:t>
            </a:r>
            <a:endParaRPr lang="en-US" sz="2800" dirty="0">
              <a:cs typeface="B Kamran" panose="00000400000000000000" pitchFamily="2" charset="-78"/>
            </a:endParaRPr>
          </a:p>
        </p:txBody>
      </p:sp>
      <p:pic>
        <p:nvPicPr>
          <p:cNvPr id="2" name="Picture 1">
            <a:extLst>
              <a:ext uri="{FF2B5EF4-FFF2-40B4-BE49-F238E27FC236}">
                <a16:creationId xmlns:a16="http://schemas.microsoft.com/office/drawing/2014/main" id="{4C6A1054-99DA-40B3-8067-AFE3B1BA3558}"/>
              </a:ext>
            </a:extLst>
          </p:cNvPr>
          <p:cNvPicPr>
            <a:picLocks noChangeAspect="1"/>
          </p:cNvPicPr>
          <p:nvPr/>
        </p:nvPicPr>
        <p:blipFill>
          <a:blip r:embed="rId2"/>
          <a:stretch>
            <a:fillRect/>
          </a:stretch>
        </p:blipFill>
        <p:spPr>
          <a:xfrm>
            <a:off x="4049852" y="4477939"/>
            <a:ext cx="4092295" cy="1577477"/>
          </a:xfrm>
          <a:prstGeom prst="rect">
            <a:avLst/>
          </a:prstGeom>
        </p:spPr>
      </p:pic>
    </p:spTree>
    <p:extLst>
      <p:ext uri="{BB962C8B-B14F-4D97-AF65-F5344CB8AC3E}">
        <p14:creationId xmlns:p14="http://schemas.microsoft.com/office/powerpoint/2010/main" val="14836368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FF0D5A8-1732-4F5C-B483-FCAF91077A8A}"/>
              </a:ext>
            </a:extLst>
          </p:cNvPr>
          <p:cNvSpPr txBox="1">
            <a:spLocks/>
          </p:cNvSpPr>
          <p:nvPr/>
        </p:nvSpPr>
        <p:spPr>
          <a:xfrm>
            <a:off x="919119" y="509311"/>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a:cs typeface="B Kamran" panose="00000400000000000000" pitchFamily="2" charset="-78"/>
              </a:rPr>
              <a:t>(Better Approximate q-learning)</a:t>
            </a:r>
            <a:r>
              <a:rPr lang="fa-IR" b="1" dirty="0">
                <a:cs typeface="B Kamran" panose="00000400000000000000" pitchFamily="2" charset="-78"/>
              </a:rPr>
              <a:t>مرحله پنجم </a:t>
            </a:r>
            <a:endParaRPr lang="en-US" b="1" dirty="0">
              <a:cs typeface="B Kamran" panose="00000400000000000000" pitchFamily="2" charset="-78"/>
            </a:endParaRPr>
          </a:p>
        </p:txBody>
      </p:sp>
      <p:sp>
        <p:nvSpPr>
          <p:cNvPr id="5" name="Content Placeholder 2">
            <a:extLst>
              <a:ext uri="{FF2B5EF4-FFF2-40B4-BE49-F238E27FC236}">
                <a16:creationId xmlns:a16="http://schemas.microsoft.com/office/drawing/2014/main" id="{BF706683-FF38-4811-BBA7-0B2207401D90}"/>
              </a:ext>
            </a:extLst>
          </p:cNvPr>
          <p:cNvSpPr txBox="1">
            <a:spLocks/>
          </p:cNvSpPr>
          <p:nvPr/>
        </p:nvSpPr>
        <p:spPr>
          <a:xfrm>
            <a:off x="542512" y="1722611"/>
            <a:ext cx="10972589" cy="2210197"/>
          </a:xfrm>
          <a:prstGeom prst="rect">
            <a:avLst/>
          </a:prstGeom>
          <a:effectLst>
            <a:outerShdw blurRad="25400" dir="17880000">
              <a:srgbClr val="000000">
                <a:alpha val="46000"/>
              </a:srgbClr>
            </a:outerShdw>
          </a:effectLst>
        </p:spPr>
        <p:txBody>
          <a:bodyPr vert="horz" lIns="91440" tIns="45720" rIns="91440" bIns="45720" rtlCol="0" anchor="t">
            <a:normAutofit lnSpcReduction="1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gn="r" rtl="1"/>
            <a:r>
              <a:rPr lang="fa-IR" sz="2800" dirty="0">
                <a:cs typeface="B Kamran" panose="00000400000000000000" pitchFamily="2" charset="-78"/>
              </a:rPr>
              <a:t>برای حل کردن مشکل سرعت بازی از یک تابع به نام </a:t>
            </a:r>
            <a:r>
              <a:rPr lang="en-US" dirty="0" err="1">
                <a:effectLst/>
              </a:rPr>
              <a:t>hasGameStarted</a:t>
            </a:r>
            <a:r>
              <a:rPr lang="fa-IR" sz="2800" dirty="0">
                <a:effectLst/>
                <a:cs typeface="B Kamran" panose="00000400000000000000" pitchFamily="2" charset="-78"/>
              </a:rPr>
              <a:t> استفاده کرده ایم. در این تابع بررسی میکنیم که آیا توپ در قسمت پایی 6 ردیف قرار دارد یا نه (یعنی در استیتی هستیم که لازم است به سمت توپ حرکت کنیم  چون توپ دارد به سمت </a:t>
            </a:r>
            <a:r>
              <a:rPr lang="en-US" sz="2100" dirty="0">
                <a:effectLst/>
                <a:cs typeface="B Kamran" panose="00000400000000000000" pitchFamily="2" charset="-78"/>
              </a:rPr>
              <a:t>paddle</a:t>
            </a:r>
            <a:r>
              <a:rPr lang="fa-IR" sz="2800" dirty="0">
                <a:effectLst/>
                <a:cs typeface="B Kamran" panose="00000400000000000000" pitchFamily="2" charset="-78"/>
              </a:rPr>
              <a:t> میاید). می دانیم در همه استیت ها لازم نیست همه ی اکشن هارا بررسی کنیم چون توپ اصلا به سمت </a:t>
            </a:r>
            <a:r>
              <a:rPr lang="en-US" sz="2100" dirty="0">
                <a:effectLst/>
                <a:cs typeface="B Kamran" panose="00000400000000000000" pitchFamily="2" charset="-78"/>
              </a:rPr>
              <a:t>paddle</a:t>
            </a:r>
            <a:r>
              <a:rPr lang="fa-IR" sz="2800" dirty="0">
                <a:effectLst/>
                <a:cs typeface="B Kamran" panose="00000400000000000000" pitchFamily="2" charset="-78"/>
              </a:rPr>
              <a:t> نمی آید و لازم نیست کاری انجام بدهیم پس با استفاده از این تابع بسیاری از استیت ها بررسی نمیشوند و سرعت بازی بیشتر میشود.</a:t>
            </a:r>
            <a:r>
              <a:rPr lang="fa-IR" dirty="0">
                <a:effectLst/>
                <a:cs typeface="B Kamran" panose="00000400000000000000" pitchFamily="2" charset="-78"/>
              </a:rPr>
              <a:t> </a:t>
            </a:r>
            <a:endParaRPr lang="en-US" dirty="0">
              <a:effectLst/>
            </a:endParaRPr>
          </a:p>
        </p:txBody>
      </p:sp>
      <p:pic>
        <p:nvPicPr>
          <p:cNvPr id="2" name="Picture 1">
            <a:extLst>
              <a:ext uri="{FF2B5EF4-FFF2-40B4-BE49-F238E27FC236}">
                <a16:creationId xmlns:a16="http://schemas.microsoft.com/office/drawing/2014/main" id="{93A94377-626A-4E94-A8E7-581E3A905A93}"/>
              </a:ext>
            </a:extLst>
          </p:cNvPr>
          <p:cNvPicPr>
            <a:picLocks noChangeAspect="1"/>
          </p:cNvPicPr>
          <p:nvPr/>
        </p:nvPicPr>
        <p:blipFill>
          <a:blip r:embed="rId2"/>
          <a:stretch>
            <a:fillRect/>
          </a:stretch>
        </p:blipFill>
        <p:spPr>
          <a:xfrm>
            <a:off x="1189669" y="3719915"/>
            <a:ext cx="7948349" cy="1379340"/>
          </a:xfrm>
          <a:prstGeom prst="rect">
            <a:avLst/>
          </a:prstGeom>
        </p:spPr>
      </p:pic>
      <p:pic>
        <p:nvPicPr>
          <p:cNvPr id="3" name="Picture 2">
            <a:extLst>
              <a:ext uri="{FF2B5EF4-FFF2-40B4-BE49-F238E27FC236}">
                <a16:creationId xmlns:a16="http://schemas.microsoft.com/office/drawing/2014/main" id="{EA6D2907-10F7-44F7-9AF2-117F462A33C7}"/>
              </a:ext>
            </a:extLst>
          </p:cNvPr>
          <p:cNvPicPr>
            <a:picLocks noChangeAspect="1"/>
          </p:cNvPicPr>
          <p:nvPr/>
        </p:nvPicPr>
        <p:blipFill>
          <a:blip r:embed="rId3"/>
          <a:stretch>
            <a:fillRect/>
          </a:stretch>
        </p:blipFill>
        <p:spPr>
          <a:xfrm>
            <a:off x="1189669" y="5099255"/>
            <a:ext cx="5265876" cy="1541242"/>
          </a:xfrm>
          <a:prstGeom prst="rect">
            <a:avLst/>
          </a:prstGeom>
        </p:spPr>
      </p:pic>
    </p:spTree>
    <p:extLst>
      <p:ext uri="{BB962C8B-B14F-4D97-AF65-F5344CB8AC3E}">
        <p14:creationId xmlns:p14="http://schemas.microsoft.com/office/powerpoint/2010/main" val="3544187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FF0D5A8-1732-4F5C-B483-FCAF91077A8A}"/>
              </a:ext>
            </a:extLst>
          </p:cNvPr>
          <p:cNvSpPr txBox="1">
            <a:spLocks/>
          </p:cNvSpPr>
          <p:nvPr/>
        </p:nvSpPr>
        <p:spPr>
          <a:xfrm>
            <a:off x="919119" y="509311"/>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a:cs typeface="B Kamran" panose="00000400000000000000" pitchFamily="2" charset="-78"/>
              </a:rPr>
              <a:t>(Better Approximate q-learning)</a:t>
            </a:r>
            <a:r>
              <a:rPr lang="fa-IR" b="1" dirty="0">
                <a:cs typeface="B Kamran" panose="00000400000000000000" pitchFamily="2" charset="-78"/>
              </a:rPr>
              <a:t>مرحله پنجم </a:t>
            </a:r>
            <a:endParaRPr lang="en-US" b="1" dirty="0">
              <a:cs typeface="B Kamran" panose="00000400000000000000" pitchFamily="2" charset="-78"/>
            </a:endParaRPr>
          </a:p>
        </p:txBody>
      </p:sp>
      <p:sp>
        <p:nvSpPr>
          <p:cNvPr id="5" name="Content Placeholder 2">
            <a:extLst>
              <a:ext uri="{FF2B5EF4-FFF2-40B4-BE49-F238E27FC236}">
                <a16:creationId xmlns:a16="http://schemas.microsoft.com/office/drawing/2014/main" id="{BF706683-FF38-4811-BBA7-0B2207401D90}"/>
              </a:ext>
            </a:extLst>
          </p:cNvPr>
          <p:cNvSpPr txBox="1">
            <a:spLocks/>
          </p:cNvSpPr>
          <p:nvPr/>
        </p:nvSpPr>
        <p:spPr>
          <a:xfrm>
            <a:off x="675677" y="1494739"/>
            <a:ext cx="10972589" cy="221019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gn="r" rtl="1"/>
            <a:r>
              <a:rPr lang="fa-IR" sz="2800" dirty="0">
                <a:effectLst/>
                <a:cs typeface="B Kamran" panose="00000400000000000000" pitchFamily="2" charset="-78"/>
              </a:rPr>
              <a:t>در ادامه برای بهبود </a:t>
            </a:r>
            <a:r>
              <a:rPr lang="en-US" sz="2100" dirty="0">
                <a:effectLst/>
                <a:cs typeface="B Kamran" panose="00000400000000000000" pitchFamily="2" charset="-78"/>
              </a:rPr>
              <a:t>feature</a:t>
            </a:r>
            <a:r>
              <a:rPr lang="fa-IR" sz="2800" dirty="0">
                <a:effectLst/>
                <a:cs typeface="B Kamran" panose="00000400000000000000" pitchFamily="2" charset="-78"/>
              </a:rPr>
              <a:t> فاصله توپ تا </a:t>
            </a:r>
            <a:r>
              <a:rPr lang="en-US" sz="2100" dirty="0">
                <a:effectLst/>
                <a:cs typeface="B Kamran" panose="00000400000000000000" pitchFamily="2" charset="-78"/>
              </a:rPr>
              <a:t>paddle</a:t>
            </a:r>
            <a:r>
              <a:rPr lang="fa-IR" sz="2800" dirty="0">
                <a:effectLst/>
                <a:cs typeface="B Kamran" panose="00000400000000000000" pitchFamily="2" charset="-78"/>
              </a:rPr>
              <a:t> جهت و سرعت حرکت توپ را در نظر گرفتیم. این کار را با نگه داشتن فریم قبلی انجام میدهیم و با فاصله ی عرضی و طولی ای که از فریم قبلی و فعلی بدست می آید.</a:t>
            </a:r>
            <a:endParaRPr lang="en-US" sz="2800" dirty="0">
              <a:effectLst/>
              <a:cs typeface="B Kamran" panose="00000400000000000000" pitchFamily="2" charset="-78"/>
            </a:endParaRPr>
          </a:p>
        </p:txBody>
      </p:sp>
      <p:pic>
        <p:nvPicPr>
          <p:cNvPr id="6" name="Picture 5">
            <a:extLst>
              <a:ext uri="{FF2B5EF4-FFF2-40B4-BE49-F238E27FC236}">
                <a16:creationId xmlns:a16="http://schemas.microsoft.com/office/drawing/2014/main" id="{1B60CA2E-8523-4088-A37E-0DB8342B9D87}"/>
              </a:ext>
            </a:extLst>
          </p:cNvPr>
          <p:cNvPicPr>
            <a:picLocks noChangeAspect="1"/>
          </p:cNvPicPr>
          <p:nvPr/>
        </p:nvPicPr>
        <p:blipFill>
          <a:blip r:embed="rId2"/>
          <a:stretch>
            <a:fillRect/>
          </a:stretch>
        </p:blipFill>
        <p:spPr>
          <a:xfrm>
            <a:off x="1025651" y="3071574"/>
            <a:ext cx="5349704" cy="1425063"/>
          </a:xfrm>
          <a:prstGeom prst="rect">
            <a:avLst/>
          </a:prstGeom>
        </p:spPr>
      </p:pic>
      <p:pic>
        <p:nvPicPr>
          <p:cNvPr id="7" name="Picture 6">
            <a:extLst>
              <a:ext uri="{FF2B5EF4-FFF2-40B4-BE49-F238E27FC236}">
                <a16:creationId xmlns:a16="http://schemas.microsoft.com/office/drawing/2014/main" id="{6F96CC27-1E30-4C83-98DC-6668A9994DC8}"/>
              </a:ext>
            </a:extLst>
          </p:cNvPr>
          <p:cNvPicPr>
            <a:picLocks noChangeAspect="1"/>
          </p:cNvPicPr>
          <p:nvPr/>
        </p:nvPicPr>
        <p:blipFill>
          <a:blip r:embed="rId3"/>
          <a:stretch>
            <a:fillRect/>
          </a:stretch>
        </p:blipFill>
        <p:spPr>
          <a:xfrm>
            <a:off x="1025651" y="4668770"/>
            <a:ext cx="5730737" cy="1104996"/>
          </a:xfrm>
          <a:prstGeom prst="rect">
            <a:avLst/>
          </a:prstGeom>
        </p:spPr>
      </p:pic>
    </p:spTree>
    <p:extLst>
      <p:ext uri="{BB962C8B-B14F-4D97-AF65-F5344CB8AC3E}">
        <p14:creationId xmlns:p14="http://schemas.microsoft.com/office/powerpoint/2010/main" val="25033272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FF0D5A8-1732-4F5C-B483-FCAF91077A8A}"/>
              </a:ext>
            </a:extLst>
          </p:cNvPr>
          <p:cNvSpPr txBox="1">
            <a:spLocks/>
          </p:cNvSpPr>
          <p:nvPr/>
        </p:nvSpPr>
        <p:spPr>
          <a:xfrm>
            <a:off x="919119" y="509311"/>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a:cs typeface="B Kamran" panose="00000400000000000000" pitchFamily="2" charset="-78"/>
              </a:rPr>
              <a:t>(Better Approximate q-learning)</a:t>
            </a:r>
            <a:r>
              <a:rPr lang="fa-IR" b="1" dirty="0">
                <a:cs typeface="B Kamran" panose="00000400000000000000" pitchFamily="2" charset="-78"/>
              </a:rPr>
              <a:t>مرحله پنجم </a:t>
            </a:r>
            <a:endParaRPr lang="en-US" b="1" dirty="0">
              <a:cs typeface="B Kamran" panose="00000400000000000000" pitchFamily="2" charset="-78"/>
            </a:endParaRPr>
          </a:p>
        </p:txBody>
      </p:sp>
      <p:sp>
        <p:nvSpPr>
          <p:cNvPr id="5" name="Content Placeholder 2">
            <a:extLst>
              <a:ext uri="{FF2B5EF4-FFF2-40B4-BE49-F238E27FC236}">
                <a16:creationId xmlns:a16="http://schemas.microsoft.com/office/drawing/2014/main" id="{BF706683-FF38-4811-BBA7-0B2207401D90}"/>
              </a:ext>
            </a:extLst>
          </p:cNvPr>
          <p:cNvSpPr txBox="1">
            <a:spLocks/>
          </p:cNvSpPr>
          <p:nvPr/>
        </p:nvSpPr>
        <p:spPr>
          <a:xfrm>
            <a:off x="675677" y="1494739"/>
            <a:ext cx="10972589" cy="221019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gn="r" rtl="1"/>
            <a:r>
              <a:rPr lang="fa-IR" sz="2800" dirty="0">
                <a:effectLst/>
                <a:cs typeface="B Kamran" panose="00000400000000000000" pitchFamily="2" charset="-78"/>
              </a:rPr>
              <a:t>در این قسمت یک </a:t>
            </a:r>
            <a:r>
              <a:rPr lang="en-US" sz="2100" dirty="0">
                <a:effectLst/>
                <a:cs typeface="B Kamran" panose="00000400000000000000" pitchFamily="2" charset="-78"/>
              </a:rPr>
              <a:t>feature</a:t>
            </a:r>
            <a:r>
              <a:rPr lang="fa-IR" sz="2800" dirty="0">
                <a:effectLst/>
                <a:cs typeface="B Kamran" panose="00000400000000000000" pitchFamily="2" charset="-78"/>
              </a:rPr>
              <a:t> جدید ساختیم. این </a:t>
            </a:r>
            <a:r>
              <a:rPr lang="en-US" sz="2100" dirty="0">
                <a:effectLst/>
                <a:cs typeface="B Kamran" panose="00000400000000000000" pitchFamily="2" charset="-78"/>
              </a:rPr>
              <a:t>feature</a:t>
            </a:r>
            <a:r>
              <a:rPr lang="fa-IR" sz="2800" dirty="0">
                <a:effectLst/>
                <a:cs typeface="B Kamran" panose="00000400000000000000" pitchFamily="2" charset="-78"/>
              </a:rPr>
              <a:t> فاصله ی صفحه تا موقعیت فرود توپ است. که در تابع </a:t>
            </a:r>
            <a:r>
              <a:rPr lang="en-US" sz="2100" dirty="0" err="1">
                <a:effectLst/>
                <a:cs typeface="B Kamran" panose="00000400000000000000" pitchFamily="2" charset="-78"/>
              </a:rPr>
              <a:t>BallLandingPosDistance</a:t>
            </a:r>
            <a:r>
              <a:rPr lang="en-US" sz="2800" dirty="0">
                <a:effectLst/>
                <a:cs typeface="B Kamran" panose="00000400000000000000" pitchFamily="2" charset="-78"/>
              </a:rPr>
              <a:t>()</a:t>
            </a:r>
            <a:r>
              <a:rPr lang="fa-IR" sz="2800" dirty="0">
                <a:effectLst/>
                <a:cs typeface="B Kamran" panose="00000400000000000000" pitchFamily="2" charset="-78"/>
              </a:rPr>
              <a:t> محاسبه می شود و وزن </a:t>
            </a:r>
            <a:r>
              <a:rPr lang="en-US" sz="2100" dirty="0">
                <a:effectLst/>
                <a:cs typeface="B Kamran" panose="00000400000000000000" pitchFamily="2" charset="-78"/>
              </a:rPr>
              <a:t>W4</a:t>
            </a:r>
            <a:r>
              <a:rPr lang="fa-IR" sz="2800" dirty="0">
                <a:effectLst/>
                <a:cs typeface="B Kamran" panose="00000400000000000000" pitchFamily="2" charset="-78"/>
              </a:rPr>
              <a:t> میگیرد. </a:t>
            </a:r>
            <a:endParaRPr lang="en-US" sz="2800" dirty="0">
              <a:effectLst/>
              <a:cs typeface="B Kamran" panose="00000400000000000000" pitchFamily="2" charset="-78"/>
            </a:endParaRPr>
          </a:p>
        </p:txBody>
      </p:sp>
      <p:pic>
        <p:nvPicPr>
          <p:cNvPr id="2" name="Picture 1">
            <a:extLst>
              <a:ext uri="{FF2B5EF4-FFF2-40B4-BE49-F238E27FC236}">
                <a16:creationId xmlns:a16="http://schemas.microsoft.com/office/drawing/2014/main" id="{AB859FB7-D954-4B77-BFBF-2F6813913A17}"/>
              </a:ext>
            </a:extLst>
          </p:cNvPr>
          <p:cNvPicPr>
            <a:picLocks noChangeAspect="1"/>
          </p:cNvPicPr>
          <p:nvPr/>
        </p:nvPicPr>
        <p:blipFill>
          <a:blip r:embed="rId2"/>
          <a:stretch>
            <a:fillRect/>
          </a:stretch>
        </p:blipFill>
        <p:spPr>
          <a:xfrm>
            <a:off x="1261886" y="2779726"/>
            <a:ext cx="4900085" cy="3284505"/>
          </a:xfrm>
          <a:prstGeom prst="rect">
            <a:avLst/>
          </a:prstGeom>
        </p:spPr>
      </p:pic>
    </p:spTree>
    <p:extLst>
      <p:ext uri="{BB962C8B-B14F-4D97-AF65-F5344CB8AC3E}">
        <p14:creationId xmlns:p14="http://schemas.microsoft.com/office/powerpoint/2010/main" val="34184589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3843F9-357F-4A29-8D8D-89662D859D78}"/>
              </a:ext>
            </a:extLst>
          </p:cNvPr>
          <p:cNvPicPr>
            <a:picLocks noChangeAspect="1"/>
          </p:cNvPicPr>
          <p:nvPr/>
        </p:nvPicPr>
        <p:blipFill>
          <a:blip r:embed="rId2"/>
          <a:stretch>
            <a:fillRect/>
          </a:stretch>
        </p:blipFill>
        <p:spPr>
          <a:xfrm>
            <a:off x="1836051" y="3370993"/>
            <a:ext cx="8519898" cy="647756"/>
          </a:xfrm>
          <a:prstGeom prst="rect">
            <a:avLst/>
          </a:prstGeom>
        </p:spPr>
      </p:pic>
      <p:sp>
        <p:nvSpPr>
          <p:cNvPr id="3" name="Title 1">
            <a:extLst>
              <a:ext uri="{FF2B5EF4-FFF2-40B4-BE49-F238E27FC236}">
                <a16:creationId xmlns:a16="http://schemas.microsoft.com/office/drawing/2014/main" id="{7490B990-47F2-4A6A-8279-A263F0C565F4}"/>
              </a:ext>
            </a:extLst>
          </p:cNvPr>
          <p:cNvSpPr txBox="1">
            <a:spLocks/>
          </p:cNvSpPr>
          <p:nvPr/>
        </p:nvSpPr>
        <p:spPr>
          <a:xfrm>
            <a:off x="919119" y="1213282"/>
            <a:ext cx="10353762" cy="970450"/>
          </a:xfrm>
          <a:prstGeom prst="rect">
            <a:avLst/>
          </a:prstGeom>
        </p:spPr>
        <p:txBody>
          <a:bodyP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400" b="1" dirty="0">
                <a:cs typeface="B Kamran" panose="00000400000000000000" pitchFamily="2" charset="-78"/>
              </a:rPr>
              <a:t>(better approximate q-learning) </a:t>
            </a:r>
            <a:r>
              <a:rPr lang="fa-IR" b="1" dirty="0">
                <a:cs typeface="B Kamran" panose="00000400000000000000" pitchFamily="2" charset="-78"/>
              </a:rPr>
              <a:t>ادامه مرحله پنجم</a:t>
            </a:r>
            <a:endParaRPr lang="en-US" b="1" dirty="0">
              <a:cs typeface="B Kamran" panose="00000400000000000000" pitchFamily="2" charset="-78"/>
            </a:endParaRPr>
          </a:p>
        </p:txBody>
      </p:sp>
      <p:sp>
        <p:nvSpPr>
          <p:cNvPr id="4" name="Content Placeholder 2">
            <a:extLst>
              <a:ext uri="{FF2B5EF4-FFF2-40B4-BE49-F238E27FC236}">
                <a16:creationId xmlns:a16="http://schemas.microsoft.com/office/drawing/2014/main" id="{DB78C491-C148-4C02-A7E7-1E8C151FFA66}"/>
              </a:ext>
            </a:extLst>
          </p:cNvPr>
          <p:cNvSpPr txBox="1">
            <a:spLocks/>
          </p:cNvSpPr>
          <p:nvPr/>
        </p:nvSpPr>
        <p:spPr>
          <a:xfrm>
            <a:off x="777379" y="2382423"/>
            <a:ext cx="10637242" cy="3272653"/>
          </a:xfrm>
          <a:prstGeom prst="rect">
            <a:avLst/>
          </a:prstGeom>
        </p:spPr>
        <p:txBody>
          <a:bodyPr>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gn="just" rtl="1"/>
            <a:r>
              <a:rPr lang="fa-IR" sz="2800" dirty="0">
                <a:cs typeface="B Kamran" panose="00000400000000000000" pitchFamily="2" charset="-78"/>
              </a:rPr>
              <a:t> همانند پیاده سازی چهارمی که داشتیم با توجه به عبارت پایین تابع </a:t>
            </a:r>
            <a:r>
              <a:rPr lang="en-US" sz="2100" dirty="0">
                <a:cs typeface="B Kamran" panose="00000400000000000000" pitchFamily="2" charset="-78"/>
              </a:rPr>
              <a:t>f()</a:t>
            </a:r>
            <a:r>
              <a:rPr lang="fa-IR" sz="2800" dirty="0">
                <a:cs typeface="B Kamran" panose="00000400000000000000" pitchFamily="2" charset="-78"/>
              </a:rPr>
              <a:t> را تعریف میکنیم که در واقع همان مقدار </a:t>
            </a:r>
            <a:r>
              <a:rPr lang="en-US" sz="2800" dirty="0">
                <a:cs typeface="B Kamran" panose="00000400000000000000" pitchFamily="2" charset="-78"/>
              </a:rPr>
              <a:t>Q</a:t>
            </a:r>
            <a:r>
              <a:rPr lang="fa-IR" sz="2800" dirty="0">
                <a:cs typeface="B Kamran" panose="00000400000000000000" pitchFamily="2" charset="-78"/>
              </a:rPr>
              <a:t> را محاسبه میکند.</a:t>
            </a:r>
            <a:endParaRPr lang="en-US" sz="2800" dirty="0">
              <a:cs typeface="B Kamran" panose="00000400000000000000" pitchFamily="2" charset="-78"/>
            </a:endParaRPr>
          </a:p>
        </p:txBody>
      </p:sp>
      <p:pic>
        <p:nvPicPr>
          <p:cNvPr id="5" name="Picture 4">
            <a:extLst>
              <a:ext uri="{FF2B5EF4-FFF2-40B4-BE49-F238E27FC236}">
                <a16:creationId xmlns:a16="http://schemas.microsoft.com/office/drawing/2014/main" id="{683884AF-9ABF-45ED-866B-6CD65698101C}"/>
              </a:ext>
            </a:extLst>
          </p:cNvPr>
          <p:cNvPicPr>
            <a:picLocks noChangeAspect="1"/>
          </p:cNvPicPr>
          <p:nvPr/>
        </p:nvPicPr>
        <p:blipFill>
          <a:blip r:embed="rId3"/>
          <a:stretch>
            <a:fillRect/>
          </a:stretch>
        </p:blipFill>
        <p:spPr>
          <a:xfrm>
            <a:off x="1246550" y="4561510"/>
            <a:ext cx="9929720" cy="891617"/>
          </a:xfrm>
          <a:prstGeom prst="rect">
            <a:avLst/>
          </a:prstGeom>
        </p:spPr>
      </p:pic>
    </p:spTree>
    <p:extLst>
      <p:ext uri="{BB962C8B-B14F-4D97-AF65-F5344CB8AC3E}">
        <p14:creationId xmlns:p14="http://schemas.microsoft.com/office/powerpoint/2010/main" val="5044107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62C3E14-A7E8-4F61-9C71-EA96DD38D672}"/>
              </a:ext>
            </a:extLst>
          </p:cNvPr>
          <p:cNvSpPr txBox="1">
            <a:spLocks/>
          </p:cNvSpPr>
          <p:nvPr/>
        </p:nvSpPr>
        <p:spPr>
          <a:xfrm>
            <a:off x="772055" y="1778741"/>
            <a:ext cx="10637242" cy="1186401"/>
          </a:xfrm>
          <a:prstGeom prst="rect">
            <a:avLst/>
          </a:prstGeom>
        </p:spPr>
        <p:txBody>
          <a:bodyPr>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gn="just" rtl="1"/>
            <a:r>
              <a:rPr lang="fa-IR" sz="2800" dirty="0">
                <a:cs typeface="B Kamran" panose="00000400000000000000" pitchFamily="2" charset="-78"/>
              </a:rPr>
              <a:t>در قسمت بعد با توجه به عبارات زیر مقادیر </a:t>
            </a:r>
            <a:r>
              <a:rPr lang="en-US" sz="2100" dirty="0">
                <a:cs typeface="B Kamran" panose="00000400000000000000" pitchFamily="2" charset="-78"/>
              </a:rPr>
              <a:t>W1 , W2 , W3 , W4</a:t>
            </a:r>
            <a:r>
              <a:rPr lang="fa-IR" sz="2100" dirty="0">
                <a:cs typeface="B Kamran" panose="00000400000000000000" pitchFamily="2" charset="-78"/>
              </a:rPr>
              <a:t> </a:t>
            </a:r>
            <a:r>
              <a:rPr lang="fa-IR" sz="2800" dirty="0">
                <a:cs typeface="B Kamran" panose="00000400000000000000" pitchFamily="2" charset="-78"/>
              </a:rPr>
              <a:t>را آپدیت می کنیم. پس از آن در فایل </a:t>
            </a:r>
            <a:r>
              <a:rPr lang="en-US" sz="2100" dirty="0">
                <a:cs typeface="B Kamran" panose="00000400000000000000" pitchFamily="2" charset="-78"/>
              </a:rPr>
              <a:t>Winfos.txt</a:t>
            </a:r>
            <a:r>
              <a:rPr lang="fa-IR" sz="2100" dirty="0">
                <a:cs typeface="B Kamran" panose="00000400000000000000" pitchFamily="2" charset="-78"/>
              </a:rPr>
              <a:t> </a:t>
            </a:r>
            <a:r>
              <a:rPr lang="fa-IR" sz="2800" dirty="0">
                <a:cs typeface="B Kamran" panose="00000400000000000000" pitchFamily="2" charset="-78"/>
              </a:rPr>
              <a:t>این مقادیر ذخیره میشوند. </a:t>
            </a:r>
            <a:endParaRPr lang="en-US" sz="2800" dirty="0">
              <a:cs typeface="B Kamran" panose="00000400000000000000" pitchFamily="2" charset="-78"/>
            </a:endParaRPr>
          </a:p>
        </p:txBody>
      </p:sp>
      <p:sp>
        <p:nvSpPr>
          <p:cNvPr id="7" name="Title 1">
            <a:extLst>
              <a:ext uri="{FF2B5EF4-FFF2-40B4-BE49-F238E27FC236}">
                <a16:creationId xmlns:a16="http://schemas.microsoft.com/office/drawing/2014/main" id="{4F682966-2E2E-4E2C-8F63-B0393D216A3E}"/>
              </a:ext>
            </a:extLst>
          </p:cNvPr>
          <p:cNvSpPr txBox="1">
            <a:spLocks/>
          </p:cNvSpPr>
          <p:nvPr/>
        </p:nvSpPr>
        <p:spPr>
          <a:xfrm>
            <a:off x="913795" y="870916"/>
            <a:ext cx="10353762" cy="970450"/>
          </a:xfrm>
          <a:prstGeom prst="rect">
            <a:avLst/>
          </a:prstGeom>
        </p:spPr>
        <p:txBody>
          <a:bodyP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400" b="1" dirty="0">
                <a:cs typeface="B Kamran" panose="00000400000000000000" pitchFamily="2" charset="-78"/>
              </a:rPr>
              <a:t>(better approximate q-learning) </a:t>
            </a:r>
            <a:r>
              <a:rPr lang="fa-IR" b="1" dirty="0">
                <a:cs typeface="B Kamran" panose="00000400000000000000" pitchFamily="2" charset="-78"/>
              </a:rPr>
              <a:t>ادامه مرحله پنجم</a:t>
            </a:r>
            <a:endParaRPr lang="en-US" b="1" dirty="0">
              <a:cs typeface="B Kamran" panose="00000400000000000000" pitchFamily="2" charset="-78"/>
            </a:endParaRPr>
          </a:p>
        </p:txBody>
      </p:sp>
      <p:pic>
        <p:nvPicPr>
          <p:cNvPr id="2" name="Picture 1">
            <a:extLst>
              <a:ext uri="{FF2B5EF4-FFF2-40B4-BE49-F238E27FC236}">
                <a16:creationId xmlns:a16="http://schemas.microsoft.com/office/drawing/2014/main" id="{F1647339-302F-4AF2-A715-7E13044A9329}"/>
              </a:ext>
            </a:extLst>
          </p:cNvPr>
          <p:cNvPicPr>
            <a:picLocks noChangeAspect="1"/>
          </p:cNvPicPr>
          <p:nvPr/>
        </p:nvPicPr>
        <p:blipFill rotWithShape="1">
          <a:blip r:embed="rId2"/>
          <a:srcRect r="17406"/>
          <a:stretch/>
        </p:blipFill>
        <p:spPr>
          <a:xfrm>
            <a:off x="565700" y="2586891"/>
            <a:ext cx="4840802" cy="1737511"/>
          </a:xfrm>
          <a:prstGeom prst="rect">
            <a:avLst/>
          </a:prstGeom>
        </p:spPr>
      </p:pic>
      <p:pic>
        <p:nvPicPr>
          <p:cNvPr id="5" name="Picture 4">
            <a:extLst>
              <a:ext uri="{FF2B5EF4-FFF2-40B4-BE49-F238E27FC236}">
                <a16:creationId xmlns:a16="http://schemas.microsoft.com/office/drawing/2014/main" id="{AE05584F-EE7A-465F-A119-8DB2AD961730}"/>
              </a:ext>
            </a:extLst>
          </p:cNvPr>
          <p:cNvPicPr>
            <a:picLocks noChangeAspect="1"/>
          </p:cNvPicPr>
          <p:nvPr/>
        </p:nvPicPr>
        <p:blipFill>
          <a:blip r:embed="rId3"/>
          <a:stretch>
            <a:fillRect/>
          </a:stretch>
        </p:blipFill>
        <p:spPr>
          <a:xfrm>
            <a:off x="565700" y="4421499"/>
            <a:ext cx="7058353" cy="2067520"/>
          </a:xfrm>
          <a:prstGeom prst="rect">
            <a:avLst/>
          </a:prstGeom>
        </p:spPr>
      </p:pic>
    </p:spTree>
    <p:extLst>
      <p:ext uri="{BB962C8B-B14F-4D97-AF65-F5344CB8AC3E}">
        <p14:creationId xmlns:p14="http://schemas.microsoft.com/office/powerpoint/2010/main" val="33479092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1EB94-D14D-464F-9669-5D3BBF58963E}"/>
              </a:ext>
            </a:extLst>
          </p:cNvPr>
          <p:cNvSpPr txBox="1">
            <a:spLocks/>
          </p:cNvSpPr>
          <p:nvPr/>
        </p:nvSpPr>
        <p:spPr>
          <a:xfrm>
            <a:off x="919119" y="494190"/>
            <a:ext cx="10353762" cy="970450"/>
          </a:xfrm>
          <a:prstGeom prst="rect">
            <a:avLst/>
          </a:prstGeom>
        </p:spPr>
        <p:txBody>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a-IR" b="1" dirty="0">
                <a:cs typeface="B Kamran" panose="00000400000000000000" pitchFamily="2" charset="-78"/>
              </a:rPr>
              <a:t>نتیجه مرحله پنجم </a:t>
            </a:r>
            <a:endParaRPr lang="en-US" b="1" dirty="0">
              <a:cs typeface="B Kamran" panose="00000400000000000000" pitchFamily="2" charset="-78"/>
            </a:endParaRPr>
          </a:p>
        </p:txBody>
      </p:sp>
      <p:sp>
        <p:nvSpPr>
          <p:cNvPr id="4" name="Content Placeholder 2">
            <a:extLst>
              <a:ext uri="{FF2B5EF4-FFF2-40B4-BE49-F238E27FC236}">
                <a16:creationId xmlns:a16="http://schemas.microsoft.com/office/drawing/2014/main" id="{F1FF7346-8D2D-4F67-8AFE-79C42501CCE8}"/>
              </a:ext>
            </a:extLst>
          </p:cNvPr>
          <p:cNvSpPr txBox="1">
            <a:spLocks/>
          </p:cNvSpPr>
          <p:nvPr/>
        </p:nvSpPr>
        <p:spPr>
          <a:xfrm>
            <a:off x="8868792" y="1409717"/>
            <a:ext cx="2823862" cy="4447888"/>
          </a:xfrm>
          <a:prstGeom prst="rect">
            <a:avLst/>
          </a:prstGeom>
        </p:spPr>
        <p:txBody>
          <a:bodyPr>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gn="just" rtl="1"/>
            <a:r>
              <a:rPr lang="fa-IR" sz="2800" dirty="0">
                <a:cs typeface="B Kamran" panose="00000400000000000000" pitchFamily="2" charset="-78"/>
              </a:rPr>
              <a:t>همان طور که میبینید بازی </a:t>
            </a:r>
            <a:r>
              <a:rPr lang="en-US" sz="2100" dirty="0">
                <a:cs typeface="B Kamran" panose="00000400000000000000" pitchFamily="2" charset="-78"/>
              </a:rPr>
              <a:t>agent</a:t>
            </a:r>
            <a:r>
              <a:rPr lang="fa-IR" sz="2800" dirty="0">
                <a:cs typeface="B Kamran" panose="00000400000000000000" pitchFamily="2" charset="-78"/>
              </a:rPr>
              <a:t> بسیار پیشرفت کرده. سرعت بالا تر رفته و به سمت توپ حرکت میکند و امتیاز زیادی میگیرد.</a:t>
            </a:r>
          </a:p>
        </p:txBody>
      </p:sp>
      <p:pic>
        <p:nvPicPr>
          <p:cNvPr id="3" name="final_last">
            <a:hlinkClick r:id="" action="ppaction://media"/>
            <a:extLst>
              <a:ext uri="{FF2B5EF4-FFF2-40B4-BE49-F238E27FC236}">
                <a16:creationId xmlns:a16="http://schemas.microsoft.com/office/drawing/2014/main" id="{F85219A7-BC49-4682-945C-874EB6244F0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45723" y="1464640"/>
            <a:ext cx="7712075" cy="4338042"/>
          </a:xfrm>
          <a:prstGeom prst="rect">
            <a:avLst/>
          </a:prstGeom>
        </p:spPr>
      </p:pic>
    </p:spTree>
    <p:extLst>
      <p:ext uri="{BB962C8B-B14F-4D97-AF65-F5344CB8AC3E}">
        <p14:creationId xmlns:p14="http://schemas.microsoft.com/office/powerpoint/2010/main" val="1842046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5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E8E9-E638-4DBA-AA37-E2C27284DA85}"/>
              </a:ext>
            </a:extLst>
          </p:cNvPr>
          <p:cNvSpPr>
            <a:spLocks noGrp="1"/>
          </p:cNvSpPr>
          <p:nvPr>
            <p:ph type="title"/>
          </p:nvPr>
        </p:nvSpPr>
        <p:spPr/>
        <p:txBody>
          <a:bodyPr/>
          <a:lstStyle/>
          <a:p>
            <a:r>
              <a:rPr lang="fa-IR" dirty="0"/>
              <a:t>مقایسه روش ها</a:t>
            </a:r>
            <a:endParaRPr lang="en-US" dirty="0"/>
          </a:p>
        </p:txBody>
      </p:sp>
      <p:sp>
        <p:nvSpPr>
          <p:cNvPr id="11" name="Title 1">
            <a:extLst>
              <a:ext uri="{FF2B5EF4-FFF2-40B4-BE49-F238E27FC236}">
                <a16:creationId xmlns:a16="http://schemas.microsoft.com/office/drawing/2014/main" id="{00E29D7E-E681-4076-8FD6-195C72EDFF76}"/>
              </a:ext>
            </a:extLst>
          </p:cNvPr>
          <p:cNvSpPr txBox="1">
            <a:spLocks/>
          </p:cNvSpPr>
          <p:nvPr/>
        </p:nvSpPr>
        <p:spPr>
          <a:xfrm>
            <a:off x="1549767" y="2351505"/>
            <a:ext cx="3186209" cy="375471"/>
          </a:xfrm>
          <a:prstGeom prst="rect">
            <a:avLst/>
          </a:prstGeom>
          <a:effectLst>
            <a:outerShdw blurRad="25400" dir="17880000">
              <a:srgbClr val="000000">
                <a:alpha val="46000"/>
              </a:srgbClr>
            </a:outerShdw>
          </a:effectLst>
        </p:spPr>
        <p:txBody>
          <a:bodyPr vert="horz" lIns="91440" tIns="45720" rIns="91440" bIns="45720" rtlCol="0" anchor="ctr">
            <a:normAutofit fontScale="55000" lnSpcReduction="2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a-IR" dirty="0"/>
              <a:t>مرحله 5</a:t>
            </a:r>
            <a:endParaRPr lang="en-US" dirty="0"/>
          </a:p>
        </p:txBody>
      </p:sp>
      <p:sp>
        <p:nvSpPr>
          <p:cNvPr id="13" name="Title 1">
            <a:extLst>
              <a:ext uri="{FF2B5EF4-FFF2-40B4-BE49-F238E27FC236}">
                <a16:creationId xmlns:a16="http://schemas.microsoft.com/office/drawing/2014/main" id="{D197DA04-7423-413F-BCB7-7F09F874C650}"/>
              </a:ext>
            </a:extLst>
          </p:cNvPr>
          <p:cNvSpPr txBox="1">
            <a:spLocks/>
          </p:cNvSpPr>
          <p:nvPr/>
        </p:nvSpPr>
        <p:spPr>
          <a:xfrm>
            <a:off x="7163670" y="2351506"/>
            <a:ext cx="3186209" cy="375471"/>
          </a:xfrm>
          <a:prstGeom prst="rect">
            <a:avLst/>
          </a:prstGeom>
          <a:effectLst>
            <a:outerShdw blurRad="25400" dir="17880000">
              <a:srgbClr val="000000">
                <a:alpha val="46000"/>
              </a:srgbClr>
            </a:outerShdw>
          </a:effectLst>
        </p:spPr>
        <p:txBody>
          <a:bodyPr vert="horz" lIns="91440" tIns="45720" rIns="91440" bIns="45720" rtlCol="0" anchor="ctr">
            <a:normAutofit fontScale="55000" lnSpcReduction="2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a-IR" dirty="0"/>
              <a:t>مرحله 3</a:t>
            </a:r>
            <a:endParaRPr lang="en-US" dirty="0"/>
          </a:p>
        </p:txBody>
      </p:sp>
      <p:pic>
        <p:nvPicPr>
          <p:cNvPr id="15" name="Picture 14">
            <a:extLst>
              <a:ext uri="{FF2B5EF4-FFF2-40B4-BE49-F238E27FC236}">
                <a16:creationId xmlns:a16="http://schemas.microsoft.com/office/drawing/2014/main" id="{7BB87505-4F36-4741-B542-C240C356C1A1}"/>
              </a:ext>
            </a:extLst>
          </p:cNvPr>
          <p:cNvPicPr>
            <a:picLocks noChangeAspect="1"/>
          </p:cNvPicPr>
          <p:nvPr/>
        </p:nvPicPr>
        <p:blipFill>
          <a:blip r:embed="rId2"/>
          <a:stretch>
            <a:fillRect/>
          </a:stretch>
        </p:blipFill>
        <p:spPr>
          <a:xfrm>
            <a:off x="6779165" y="2842157"/>
            <a:ext cx="4174664" cy="3221061"/>
          </a:xfrm>
          <a:prstGeom prst="rect">
            <a:avLst/>
          </a:prstGeom>
        </p:spPr>
      </p:pic>
      <p:cxnSp>
        <p:nvCxnSpPr>
          <p:cNvPr id="17" name="Straight Connector 16">
            <a:extLst>
              <a:ext uri="{FF2B5EF4-FFF2-40B4-BE49-F238E27FC236}">
                <a16:creationId xmlns:a16="http://schemas.microsoft.com/office/drawing/2014/main" id="{8ED8CA71-636F-4CBE-89F0-C4D0956E7412}"/>
              </a:ext>
            </a:extLst>
          </p:cNvPr>
          <p:cNvCxnSpPr>
            <a:cxnSpLocks/>
          </p:cNvCxnSpPr>
          <p:nvPr/>
        </p:nvCxnSpPr>
        <p:spPr>
          <a:xfrm flipV="1">
            <a:off x="7936637" y="3329126"/>
            <a:ext cx="2539013" cy="224564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8" name="Picture 17">
            <a:extLst>
              <a:ext uri="{FF2B5EF4-FFF2-40B4-BE49-F238E27FC236}">
                <a16:creationId xmlns:a16="http://schemas.microsoft.com/office/drawing/2014/main" id="{1578EC2A-7702-46F4-875D-AE7B2C1B446B}"/>
              </a:ext>
            </a:extLst>
          </p:cNvPr>
          <p:cNvPicPr>
            <a:picLocks noChangeAspect="1"/>
          </p:cNvPicPr>
          <p:nvPr/>
        </p:nvPicPr>
        <p:blipFill>
          <a:blip r:embed="rId3"/>
          <a:stretch>
            <a:fillRect/>
          </a:stretch>
        </p:blipFill>
        <p:spPr>
          <a:xfrm>
            <a:off x="1238171" y="2842157"/>
            <a:ext cx="4296818" cy="3201412"/>
          </a:xfrm>
          <a:prstGeom prst="rect">
            <a:avLst/>
          </a:prstGeom>
        </p:spPr>
      </p:pic>
      <p:cxnSp>
        <p:nvCxnSpPr>
          <p:cNvPr id="20" name="Straight Connector 19">
            <a:extLst>
              <a:ext uri="{FF2B5EF4-FFF2-40B4-BE49-F238E27FC236}">
                <a16:creationId xmlns:a16="http://schemas.microsoft.com/office/drawing/2014/main" id="{1FEDC109-95BE-4F98-A564-2EA565BD3C46}"/>
              </a:ext>
            </a:extLst>
          </p:cNvPr>
          <p:cNvCxnSpPr>
            <a:cxnSpLocks/>
          </p:cNvCxnSpPr>
          <p:nvPr/>
        </p:nvCxnSpPr>
        <p:spPr>
          <a:xfrm flipV="1">
            <a:off x="2015231" y="3213717"/>
            <a:ext cx="2974019" cy="2361049"/>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038976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b="1" dirty="0">
                <a:cs typeface="B Kamran" panose="00000400000000000000" pitchFamily="2" charset="-78"/>
              </a:rPr>
              <a:t>نکاتی درباره ی فضای بازی</a:t>
            </a:r>
            <a:endParaRPr lang="en-US" dirty="0"/>
          </a:p>
        </p:txBody>
      </p:sp>
      <p:sp>
        <p:nvSpPr>
          <p:cNvPr id="3" name="Content Placeholder 2"/>
          <p:cNvSpPr>
            <a:spLocks noGrp="1"/>
          </p:cNvSpPr>
          <p:nvPr>
            <p:ph idx="1"/>
          </p:nvPr>
        </p:nvSpPr>
        <p:spPr>
          <a:xfrm>
            <a:off x="913795" y="1962524"/>
            <a:ext cx="10212388" cy="3724453"/>
          </a:xfrm>
        </p:spPr>
        <p:txBody>
          <a:bodyPr>
            <a:normAutofit/>
          </a:bodyPr>
          <a:lstStyle/>
          <a:p>
            <a:r>
              <a:rPr lang="en-US" sz="2400" b="1" dirty="0"/>
              <a:t>Action space: </a:t>
            </a:r>
          </a:p>
          <a:p>
            <a:pPr marL="871200" lvl="1" indent="-457200">
              <a:buFont typeface="+mj-lt"/>
              <a:buAutoNum type="arabicPeriod"/>
            </a:pPr>
            <a:r>
              <a:rPr lang="en-US" dirty="0"/>
              <a:t>Paddle going right equal to 2</a:t>
            </a:r>
          </a:p>
          <a:p>
            <a:pPr marL="871200" lvl="1" indent="-457200">
              <a:buFont typeface="+mj-lt"/>
              <a:buAutoNum type="arabicPeriod"/>
            </a:pPr>
            <a:r>
              <a:rPr lang="en-US" dirty="0"/>
              <a:t>Paddle going to left equal to 3</a:t>
            </a:r>
          </a:p>
          <a:p>
            <a:pPr marL="871200" lvl="1" indent="-457200">
              <a:buFont typeface="+mj-lt"/>
              <a:buAutoNum type="arabicPeriod"/>
            </a:pPr>
            <a:r>
              <a:rPr lang="en-US" dirty="0"/>
              <a:t>Paddle remain stable equal to 0</a:t>
            </a:r>
          </a:p>
          <a:p>
            <a:pPr marL="36900" indent="0">
              <a:buNone/>
            </a:pPr>
            <a:endParaRPr lang="en-US" dirty="0"/>
          </a:p>
          <a:p>
            <a:r>
              <a:rPr lang="en-US" sz="2400" b="1" dirty="0"/>
              <a:t>Observation Space</a:t>
            </a:r>
            <a:r>
              <a:rPr lang="en-US" dirty="0"/>
              <a:t>: (210 , 160 , 3)</a:t>
            </a:r>
          </a:p>
        </p:txBody>
      </p:sp>
    </p:spTree>
    <p:extLst>
      <p:ext uri="{BB962C8B-B14F-4D97-AF65-F5344CB8AC3E}">
        <p14:creationId xmlns:p14="http://schemas.microsoft.com/office/powerpoint/2010/main" val="868185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2531" y="489157"/>
            <a:ext cx="3706889" cy="740370"/>
          </a:xfrm>
        </p:spPr>
        <p:txBody>
          <a:bodyPr>
            <a:normAutofit/>
          </a:bodyPr>
          <a:lstStyle/>
          <a:p>
            <a:r>
              <a:rPr lang="fa-IR" sz="4000" b="1" dirty="0">
                <a:cs typeface="B Kamran" panose="00000400000000000000" pitchFamily="2" charset="-78"/>
              </a:rPr>
              <a:t>مرحله اول (بازی رندوم) </a:t>
            </a:r>
            <a:endParaRPr lang="en-US" sz="4000" b="1" dirty="0">
              <a:cs typeface="B Kamran" panose="00000400000000000000" pitchFamily="2" charset="-78"/>
            </a:endParaRPr>
          </a:p>
        </p:txBody>
      </p:sp>
      <p:sp>
        <p:nvSpPr>
          <p:cNvPr id="4" name="Text Placeholder 3"/>
          <p:cNvSpPr>
            <a:spLocks noGrp="1"/>
          </p:cNvSpPr>
          <p:nvPr>
            <p:ph type="body" sz="half" idx="2"/>
          </p:nvPr>
        </p:nvSpPr>
        <p:spPr>
          <a:xfrm>
            <a:off x="695325" y="1516258"/>
            <a:ext cx="10886557" cy="1160267"/>
          </a:xfrm>
        </p:spPr>
        <p:txBody>
          <a:bodyPr>
            <a:normAutofit/>
          </a:bodyPr>
          <a:lstStyle/>
          <a:p>
            <a:pPr algn="just" rtl="1"/>
            <a:r>
              <a:rPr lang="fa-IR" sz="3000" dirty="0">
                <a:cs typeface="B Kamran" panose="00000400000000000000" pitchFamily="2" charset="-78"/>
              </a:rPr>
              <a:t>پس از نصب تمام </a:t>
            </a:r>
            <a:r>
              <a:rPr lang="en-US" sz="2400" dirty="0">
                <a:cs typeface="B Kamran" panose="00000400000000000000" pitchFamily="2" charset="-78"/>
              </a:rPr>
              <a:t>dependency</a:t>
            </a:r>
            <a:r>
              <a:rPr lang="fa-IR" sz="3000" dirty="0">
                <a:cs typeface="B Kamran" panose="00000400000000000000" pitchFamily="2" charset="-78"/>
              </a:rPr>
              <a:t> ها، پروژه ی اولیه به این صورت بود که در هر فریم از بازی، </a:t>
            </a:r>
            <a:r>
              <a:rPr lang="en-US" sz="2400" dirty="0">
                <a:cs typeface="B Kamran" panose="00000400000000000000" pitchFamily="2" charset="-78"/>
              </a:rPr>
              <a:t>paddle</a:t>
            </a:r>
            <a:r>
              <a:rPr lang="en-US" sz="3000" dirty="0">
                <a:cs typeface="B Kamran" panose="00000400000000000000" pitchFamily="2" charset="-78"/>
              </a:rPr>
              <a:t> </a:t>
            </a:r>
            <a:r>
              <a:rPr lang="fa-IR" sz="3000" dirty="0">
                <a:cs typeface="B Kamran" panose="00000400000000000000" pitchFamily="2" charset="-78"/>
              </a:rPr>
              <a:t> یک اکشن را به صورت رندوم انتخاب کرده و انجام میداد. بنابراین عملکرد خوبی نداشت.</a:t>
            </a:r>
            <a:endParaRPr lang="en-US" sz="3000" dirty="0">
              <a:cs typeface="B Kamran" panose="00000400000000000000" pitchFamily="2" charset="-78"/>
            </a:endParaRPr>
          </a:p>
        </p:txBody>
      </p:sp>
      <p:pic>
        <p:nvPicPr>
          <p:cNvPr id="6" name="Picture 5">
            <a:extLst>
              <a:ext uri="{FF2B5EF4-FFF2-40B4-BE49-F238E27FC236}">
                <a16:creationId xmlns:a16="http://schemas.microsoft.com/office/drawing/2014/main" id="{F03CB333-92C1-458A-905C-B1C0147D385E}"/>
              </a:ext>
            </a:extLst>
          </p:cNvPr>
          <p:cNvPicPr>
            <a:picLocks noChangeAspect="1"/>
          </p:cNvPicPr>
          <p:nvPr/>
        </p:nvPicPr>
        <p:blipFill>
          <a:blip r:embed="rId2"/>
          <a:stretch>
            <a:fillRect/>
          </a:stretch>
        </p:blipFill>
        <p:spPr>
          <a:xfrm>
            <a:off x="2064469" y="3429000"/>
            <a:ext cx="8063061" cy="1653683"/>
          </a:xfrm>
          <a:prstGeom prst="rect">
            <a:avLst/>
          </a:prstGeom>
        </p:spPr>
      </p:pic>
    </p:spTree>
    <p:extLst>
      <p:ext uri="{BB962C8B-B14F-4D97-AF65-F5344CB8AC3E}">
        <p14:creationId xmlns:p14="http://schemas.microsoft.com/office/powerpoint/2010/main" val="376763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8C73FE4-1285-4498-A686-446274F1E500}"/>
              </a:ext>
            </a:extLst>
          </p:cNvPr>
          <p:cNvSpPr>
            <a:spLocks noGrp="1"/>
          </p:cNvSpPr>
          <p:nvPr>
            <p:ph type="title"/>
          </p:nvPr>
        </p:nvSpPr>
        <p:spPr/>
        <p:txBody>
          <a:bodyPr/>
          <a:lstStyle/>
          <a:p>
            <a:r>
              <a:rPr lang="fa-IR" b="1" dirty="0">
                <a:cs typeface="B Kamran" panose="00000400000000000000" pitchFamily="2" charset="-78"/>
              </a:rPr>
              <a:t>نتیجه مرحله اول</a:t>
            </a:r>
            <a:endParaRPr lang="en-US" b="1" dirty="0">
              <a:cs typeface="B Kamran" panose="00000400000000000000" pitchFamily="2" charset="-78"/>
            </a:endParaRPr>
          </a:p>
        </p:txBody>
      </p:sp>
      <p:pic>
        <p:nvPicPr>
          <p:cNvPr id="7" name="BasicBreakout">
            <a:hlinkClick r:id="" action="ppaction://media"/>
            <a:extLst>
              <a:ext uri="{FF2B5EF4-FFF2-40B4-BE49-F238E27FC236}">
                <a16:creationId xmlns:a16="http://schemas.microsoft.com/office/drawing/2014/main" id="{0DC68EC3-671D-4CBB-978A-DBBFE6F5145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75934" y="1781729"/>
            <a:ext cx="7609314" cy="4280239"/>
          </a:xfrm>
          <a:prstGeom prst="rect">
            <a:avLst/>
          </a:prstGeom>
        </p:spPr>
      </p:pic>
    </p:spTree>
    <p:extLst>
      <p:ext uri="{BB962C8B-B14F-4D97-AF65-F5344CB8AC3E}">
        <p14:creationId xmlns:p14="http://schemas.microsoft.com/office/powerpoint/2010/main" val="4166577919"/>
      </p:ext>
    </p:extLst>
  </p:cSld>
  <p:clrMapOvr>
    <a:masterClrMapping/>
  </p:clrMapOvr>
  <p:timing>
    <p:tnLst>
      <p:par>
        <p:cTn id="1" dur="indefinite" restart="never" nodeType="tmRoot">
          <p:childTnLst>
            <p:video>
              <p:cMediaNode vol="80000">
                <p:cTn id="2" fill="hold" display="0">
                  <p:stCondLst>
                    <p:cond delay="indefinite"/>
                  </p:stCondLst>
                </p:cTn>
                <p:tgtEl>
                  <p:spTgt spid="7"/>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b="1" dirty="0">
                <a:cs typeface="B Kamran" panose="00000400000000000000" pitchFamily="2" charset="-78"/>
              </a:rPr>
              <a:t>)</a:t>
            </a:r>
            <a:r>
              <a:rPr lang="en-US" sz="3000" b="1" dirty="0">
                <a:cs typeface="B Kamran" panose="00000400000000000000" pitchFamily="2" charset="-78"/>
              </a:rPr>
              <a:t>Q-learning</a:t>
            </a:r>
            <a:r>
              <a:rPr lang="fa-IR" b="1" dirty="0">
                <a:cs typeface="B Kamran" panose="00000400000000000000" pitchFamily="2" charset="-78"/>
              </a:rPr>
              <a:t>مرحله دوم (</a:t>
            </a:r>
            <a:r>
              <a:rPr lang="en-US" b="1" dirty="0">
                <a:cs typeface="B Kamran" panose="00000400000000000000" pitchFamily="2" charset="-78"/>
              </a:rPr>
              <a:t> </a:t>
            </a:r>
            <a:r>
              <a:rPr lang="fa-IR" b="1" dirty="0">
                <a:cs typeface="B Kamran" panose="00000400000000000000" pitchFamily="2" charset="-78"/>
              </a:rPr>
              <a:t>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55091" y="1927129"/>
                <a:ext cx="10353761" cy="2795791"/>
              </a:xfrm>
            </p:spPr>
            <p:txBody>
              <a:bodyPr>
                <a:normAutofit/>
              </a:bodyPr>
              <a:lstStyle/>
              <a:p>
                <a:pPr algn="just" rtl="1"/>
                <a:r>
                  <a:rPr lang="fa-IR" sz="3000" dirty="0">
                    <a:cs typeface="B Kamran" panose="00000400000000000000" pitchFamily="2" charset="-78"/>
                  </a:rPr>
                  <a:t>در ابتدا سعی کردیم با الگوریتم</a:t>
                </a:r>
                <a:r>
                  <a:rPr lang="en-US" sz="2400" dirty="0">
                    <a:cs typeface="B Kamran" panose="00000400000000000000" pitchFamily="2" charset="-78"/>
                  </a:rPr>
                  <a:t>q-learning ،agent</a:t>
                </a:r>
                <a:r>
                  <a:rPr lang="en-US" sz="3000" dirty="0">
                    <a:cs typeface="B Kamran" panose="00000400000000000000" pitchFamily="2" charset="-78"/>
                  </a:rPr>
                  <a:t> </a:t>
                </a:r>
                <a:r>
                  <a:rPr lang="fa-IR" sz="3000" dirty="0">
                    <a:cs typeface="B Kamran" panose="00000400000000000000" pitchFamily="2" charset="-78"/>
                  </a:rPr>
                  <a:t> را آموزش دهیم. واضح است برای این کار لازم بود که هر استیت را تعریف کنیم. اما مشکل تعداد زیاد استیت ها بود (حدودا </a:t>
                </a:r>
                <a14:m>
                  <m:oMath xmlns:m="http://schemas.openxmlformats.org/officeDocument/2006/math">
                    <m:sSup>
                      <m:sSupPr>
                        <m:ctrlPr>
                          <a:rPr lang="fa-IR" sz="2400" i="1" dirty="0">
                            <a:latin typeface="Cambria Math" panose="02040503050406030204" pitchFamily="18" charset="0"/>
                            <a:cs typeface="B Kamran" panose="00000400000000000000" pitchFamily="2" charset="-78"/>
                          </a:rPr>
                        </m:ctrlPr>
                      </m:sSupPr>
                      <m:e>
                        <m:r>
                          <a:rPr lang="fa-IR" sz="2400" i="1" dirty="0">
                            <a:latin typeface="Cambria Math" panose="02040503050406030204" pitchFamily="18" charset="0"/>
                            <a:cs typeface="B Kamran" panose="00000400000000000000" pitchFamily="2" charset="-78"/>
                          </a:rPr>
                          <m:t>2</m:t>
                        </m:r>
                      </m:e>
                      <m:sup>
                        <m:r>
                          <a:rPr lang="fa-IR" sz="2400" i="1" dirty="0">
                            <a:latin typeface="Cambria Math" panose="02040503050406030204" pitchFamily="18" charset="0"/>
                            <a:cs typeface="B Kamran" panose="00000400000000000000" pitchFamily="2" charset="-78"/>
                          </a:rPr>
                          <m:t>7000</m:t>
                        </m:r>
                      </m:sup>
                    </m:sSup>
                  </m:oMath>
                </a14:m>
                <a:r>
                  <a:rPr lang="fa-IR" sz="3000" dirty="0">
                    <a:cs typeface="B Kamran" panose="00000400000000000000" pitchFamily="2" charset="-78"/>
                  </a:rPr>
                  <a:t>) که باعث میشد عملا این روش غیر قابل استفاده باشد. بنابراین برای کم شدن استیت ها از چند روش استفاده کردیم که در ادامه به آن اشاره میکنیم. این تغییرات در </a:t>
                </a:r>
                <a:r>
                  <a:rPr lang="en-US" sz="2100" dirty="0" err="1">
                    <a:cs typeface="B Kamran" panose="00000400000000000000" pitchFamily="2" charset="-78"/>
                  </a:rPr>
                  <a:t>CompressImage</a:t>
                </a:r>
                <a:r>
                  <a:rPr lang="fa-IR" sz="3000" dirty="0">
                    <a:cs typeface="B Kamran" panose="00000400000000000000" pitchFamily="2" charset="-78"/>
                  </a:rPr>
                  <a:t> انجام میشود. </a:t>
                </a:r>
                <a:endParaRPr lang="en-US" sz="3000" dirty="0">
                  <a:cs typeface="B Kamran" panose="00000400000000000000" pitchFamily="2" charset="-78"/>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55091" y="1927129"/>
                <a:ext cx="10353761" cy="2795791"/>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DDDF51D-3883-4FAF-9C8A-59699207508E}"/>
              </a:ext>
            </a:extLst>
          </p:cNvPr>
          <p:cNvPicPr>
            <a:picLocks noChangeAspect="1"/>
          </p:cNvPicPr>
          <p:nvPr/>
        </p:nvPicPr>
        <p:blipFill>
          <a:blip r:embed="rId3"/>
          <a:stretch>
            <a:fillRect/>
          </a:stretch>
        </p:blipFill>
        <p:spPr>
          <a:xfrm>
            <a:off x="2493105" y="4536553"/>
            <a:ext cx="7277731" cy="1066892"/>
          </a:xfrm>
          <a:prstGeom prst="rect">
            <a:avLst/>
          </a:prstGeom>
        </p:spPr>
      </p:pic>
    </p:spTree>
    <p:extLst>
      <p:ext uri="{BB962C8B-B14F-4D97-AF65-F5344CB8AC3E}">
        <p14:creationId xmlns:p14="http://schemas.microsoft.com/office/powerpoint/2010/main" val="2522805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242555" y="892577"/>
            <a:ext cx="3706889" cy="661712"/>
          </a:xfrm>
        </p:spPr>
        <p:txBody>
          <a:bodyPr>
            <a:noAutofit/>
          </a:bodyPr>
          <a:lstStyle/>
          <a:p>
            <a:r>
              <a:rPr lang="fa-IR" b="1" dirty="0">
                <a:cs typeface="B Kamran" panose="00000400000000000000" pitchFamily="2" charset="-78"/>
              </a:rPr>
              <a:t>سیاه و سفید کردن صفحه</a:t>
            </a:r>
            <a:endParaRPr lang="en-US" sz="4000" b="1" dirty="0">
              <a:cs typeface="B Kamran" panose="00000400000000000000" pitchFamily="2" charset="-78"/>
            </a:endParaRPr>
          </a:p>
        </p:txBody>
      </p:sp>
      <p:sp>
        <p:nvSpPr>
          <p:cNvPr id="5" name="Content Placeholder 2"/>
          <p:cNvSpPr>
            <a:spLocks noGrp="1"/>
          </p:cNvSpPr>
          <p:nvPr>
            <p:ph idx="1"/>
          </p:nvPr>
        </p:nvSpPr>
        <p:spPr>
          <a:xfrm>
            <a:off x="701336" y="1796231"/>
            <a:ext cx="10816285" cy="1632769"/>
          </a:xfrm>
        </p:spPr>
        <p:txBody>
          <a:bodyPr>
            <a:normAutofit/>
          </a:bodyPr>
          <a:lstStyle/>
          <a:p>
            <a:pPr algn="r" rtl="1"/>
            <a:r>
              <a:rPr lang="fa-IR" sz="3000" dirty="0">
                <a:cs typeface="B Kamran" panose="00000400000000000000" pitchFamily="2" charset="-78"/>
              </a:rPr>
              <a:t> همان طور که در عکس مشاهده میکنید در این قسمت از کد با استفاده از </a:t>
            </a:r>
            <a:r>
              <a:rPr lang="en-US" sz="2400" dirty="0" err="1">
                <a:cs typeface="B Kamran" panose="00000400000000000000" pitchFamily="2" charset="-78"/>
              </a:rPr>
              <a:t>cvtColor</a:t>
            </a:r>
            <a:r>
              <a:rPr lang="fa-IR" sz="3000" dirty="0">
                <a:cs typeface="B Kamran" panose="00000400000000000000" pitchFamily="2" charset="-78"/>
              </a:rPr>
              <a:t> ابتدا صفحه را سفید و مشکی کردیم و برای قسمت هایی که</a:t>
            </a:r>
            <a:r>
              <a:rPr lang="en-US" sz="2400" dirty="0" err="1">
                <a:cs typeface="B Kamran" panose="00000400000000000000" pitchFamily="2" charset="-78"/>
              </a:rPr>
              <a:t>rgb</a:t>
            </a:r>
            <a:r>
              <a:rPr lang="en-US" sz="3000" dirty="0">
                <a:cs typeface="B Kamran" panose="00000400000000000000" pitchFamily="2" charset="-78"/>
              </a:rPr>
              <a:t> </a:t>
            </a:r>
            <a:r>
              <a:rPr lang="fa-IR" sz="3000" dirty="0">
                <a:cs typeface="B Kamran" panose="00000400000000000000" pitchFamily="2" charset="-78"/>
              </a:rPr>
              <a:t> آن مقادیری غیر از ۰ و ۱    (که همان سفید و سیاه هستند) داشتند را تغییر دادیم تا تماماً سفید و سیاه شوند. (حذف خاکستری) با این کار تعداد زیادی از استیت ها کم می شوند.</a:t>
            </a:r>
            <a:endParaRPr lang="en-US" sz="2600" dirty="0">
              <a:cs typeface="B Kamran" panose="00000400000000000000" pitchFamily="2" charset="-78"/>
            </a:endParaRPr>
          </a:p>
        </p:txBody>
      </p:sp>
      <p:pic>
        <p:nvPicPr>
          <p:cNvPr id="7" name="Picture 6">
            <a:extLst>
              <a:ext uri="{FF2B5EF4-FFF2-40B4-BE49-F238E27FC236}">
                <a16:creationId xmlns:a16="http://schemas.microsoft.com/office/drawing/2014/main" id="{E8949CC5-9BB5-4A9D-811F-302ABAAF510B}"/>
              </a:ext>
            </a:extLst>
          </p:cNvPr>
          <p:cNvPicPr>
            <a:picLocks noChangeAspect="1"/>
          </p:cNvPicPr>
          <p:nvPr/>
        </p:nvPicPr>
        <p:blipFill>
          <a:blip r:embed="rId2"/>
          <a:stretch>
            <a:fillRect/>
          </a:stretch>
        </p:blipFill>
        <p:spPr>
          <a:xfrm>
            <a:off x="2306674" y="4825039"/>
            <a:ext cx="7277731" cy="1066892"/>
          </a:xfrm>
          <a:prstGeom prst="rect">
            <a:avLst/>
          </a:prstGeom>
        </p:spPr>
      </p:pic>
      <p:cxnSp>
        <p:nvCxnSpPr>
          <p:cNvPr id="10" name="Straight Arrow Connector 9">
            <a:extLst>
              <a:ext uri="{FF2B5EF4-FFF2-40B4-BE49-F238E27FC236}">
                <a16:creationId xmlns:a16="http://schemas.microsoft.com/office/drawing/2014/main" id="{AF51A1C4-394B-4B38-BC53-196E8F4498D1}"/>
              </a:ext>
            </a:extLst>
          </p:cNvPr>
          <p:cNvCxnSpPr>
            <a:cxnSpLocks/>
          </p:cNvCxnSpPr>
          <p:nvPr/>
        </p:nvCxnSpPr>
        <p:spPr>
          <a:xfrm>
            <a:off x="7336885" y="3670942"/>
            <a:ext cx="1225118" cy="1325591"/>
          </a:xfrm>
          <a:prstGeom prst="straightConnector1">
            <a:avLst/>
          </a:prstGeom>
          <a:ln w="762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2EF42AAF-9595-419A-A143-AA1344F99206}"/>
              </a:ext>
            </a:extLst>
          </p:cNvPr>
          <p:cNvCxnSpPr>
            <a:cxnSpLocks/>
          </p:cNvCxnSpPr>
          <p:nvPr/>
        </p:nvCxnSpPr>
        <p:spPr>
          <a:xfrm flipH="1">
            <a:off x="4777668" y="3764956"/>
            <a:ext cx="1081594" cy="1278268"/>
          </a:xfrm>
          <a:prstGeom prst="straightConnector1">
            <a:avLst/>
          </a:prstGeom>
          <a:ln w="76200">
            <a:solidFill>
              <a:schemeClr val="tx1"/>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18259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242555" y="799361"/>
            <a:ext cx="3706889" cy="661712"/>
          </a:xfrm>
        </p:spPr>
        <p:txBody>
          <a:bodyPr>
            <a:noAutofit/>
          </a:bodyPr>
          <a:lstStyle/>
          <a:p>
            <a:r>
              <a:rPr lang="fa-IR" b="1" dirty="0">
                <a:cs typeface="B Kamran" panose="00000400000000000000" pitchFamily="2" charset="-78"/>
              </a:rPr>
              <a:t>کوچک کردن صفحه</a:t>
            </a:r>
            <a:endParaRPr lang="en-US" sz="4000" b="1" dirty="0">
              <a:cs typeface="B Kamran" panose="00000400000000000000" pitchFamily="2" charset="-78"/>
            </a:endParaRPr>
          </a:p>
        </p:txBody>
      </p:sp>
      <p:sp>
        <p:nvSpPr>
          <p:cNvPr id="6" name="Content Placeholder 2"/>
          <p:cNvSpPr>
            <a:spLocks noGrp="1"/>
          </p:cNvSpPr>
          <p:nvPr>
            <p:ph idx="1"/>
          </p:nvPr>
        </p:nvSpPr>
        <p:spPr>
          <a:xfrm>
            <a:off x="777240" y="1742965"/>
            <a:ext cx="10944567" cy="1292843"/>
          </a:xfrm>
        </p:spPr>
        <p:txBody>
          <a:bodyPr>
            <a:normAutofit/>
          </a:bodyPr>
          <a:lstStyle/>
          <a:p>
            <a:pPr algn="r" rtl="1"/>
            <a:r>
              <a:rPr lang="fa-IR" sz="3000" dirty="0">
                <a:cs typeface="B Kamran" panose="00000400000000000000" pitchFamily="2" charset="-78"/>
              </a:rPr>
              <a:t> برای کم شدن تعداد پیکسل های صفحه و نتیجتاً استیت های کمتر، اندازه ی فریم را کوچیک کرده و به 84 در 84</a:t>
            </a:r>
            <a:r>
              <a:rPr lang="en-US" sz="3000" dirty="0">
                <a:cs typeface="B Kamran" panose="00000400000000000000" pitchFamily="2" charset="-78"/>
              </a:rPr>
              <a:t> </a:t>
            </a:r>
            <a:r>
              <a:rPr lang="fa-IR" sz="3000" dirty="0">
                <a:cs typeface="B Kamran" panose="00000400000000000000" pitchFamily="2" charset="-78"/>
              </a:rPr>
              <a:t>تغییر دادیم.</a:t>
            </a:r>
            <a:endParaRPr lang="en-US" sz="3000" dirty="0">
              <a:cs typeface="B Kamran" panose="00000400000000000000" pitchFamily="2" charset="-78"/>
            </a:endParaRPr>
          </a:p>
        </p:txBody>
      </p:sp>
      <p:pic>
        <p:nvPicPr>
          <p:cNvPr id="9" name="Picture 8">
            <a:extLst>
              <a:ext uri="{FF2B5EF4-FFF2-40B4-BE49-F238E27FC236}">
                <a16:creationId xmlns:a16="http://schemas.microsoft.com/office/drawing/2014/main" id="{C7F06BFE-E645-4E9D-92B5-69E4E494B208}"/>
              </a:ext>
            </a:extLst>
          </p:cNvPr>
          <p:cNvPicPr>
            <a:picLocks noChangeAspect="1"/>
          </p:cNvPicPr>
          <p:nvPr/>
        </p:nvPicPr>
        <p:blipFill>
          <a:blip r:embed="rId2"/>
          <a:stretch>
            <a:fillRect/>
          </a:stretch>
        </p:blipFill>
        <p:spPr>
          <a:xfrm>
            <a:off x="2457133" y="4032216"/>
            <a:ext cx="7277731" cy="1066892"/>
          </a:xfrm>
          <a:prstGeom prst="rect">
            <a:avLst/>
          </a:prstGeom>
        </p:spPr>
      </p:pic>
      <p:cxnSp>
        <p:nvCxnSpPr>
          <p:cNvPr id="10" name="Straight Arrow Connector 9">
            <a:extLst>
              <a:ext uri="{FF2B5EF4-FFF2-40B4-BE49-F238E27FC236}">
                <a16:creationId xmlns:a16="http://schemas.microsoft.com/office/drawing/2014/main" id="{B0E706FC-EFF2-4DB8-8313-2D87AB5F3856}"/>
              </a:ext>
            </a:extLst>
          </p:cNvPr>
          <p:cNvCxnSpPr>
            <a:cxnSpLocks/>
          </p:cNvCxnSpPr>
          <p:nvPr/>
        </p:nvCxnSpPr>
        <p:spPr>
          <a:xfrm flipH="1">
            <a:off x="5876662" y="3304740"/>
            <a:ext cx="745722" cy="966070"/>
          </a:xfrm>
          <a:prstGeom prst="straightConnector1">
            <a:avLst/>
          </a:prstGeom>
          <a:ln w="76200">
            <a:solidFill>
              <a:schemeClr val="tx1"/>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783294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13795" y="609600"/>
            <a:ext cx="10353762" cy="970450"/>
          </a:xfrm>
        </p:spPr>
        <p:txBody>
          <a:bodyPr>
            <a:normAutofit/>
          </a:bodyPr>
          <a:lstStyle/>
          <a:p>
            <a:r>
              <a:rPr lang="fa-IR" b="1" dirty="0">
                <a:cs typeface="B Kamran" panose="00000400000000000000" pitchFamily="2" charset="-78"/>
              </a:rPr>
              <a:t>)</a:t>
            </a:r>
            <a:r>
              <a:rPr lang="en-US" sz="3000" b="1" dirty="0">
                <a:cs typeface="B Kamran" panose="00000400000000000000" pitchFamily="2" charset="-78"/>
              </a:rPr>
              <a:t>Q-learning</a:t>
            </a:r>
            <a:r>
              <a:rPr lang="fa-IR" b="1" dirty="0">
                <a:cs typeface="B Kamran" panose="00000400000000000000" pitchFamily="2" charset="-78"/>
              </a:rPr>
              <a:t>مرحله دوم (</a:t>
            </a:r>
            <a:r>
              <a:rPr lang="en-US" b="1" dirty="0">
                <a:cs typeface="B Kamran" panose="00000400000000000000" pitchFamily="2" charset="-78"/>
              </a:rPr>
              <a:t> </a:t>
            </a:r>
            <a:r>
              <a:rPr lang="fa-IR" b="1" dirty="0">
                <a:cs typeface="B Kamran" panose="00000400000000000000" pitchFamily="2" charset="-78"/>
              </a:rPr>
              <a:t>ادامه</a:t>
            </a:r>
            <a:endParaRPr lang="en-US" dirty="0"/>
          </a:p>
        </p:txBody>
      </p:sp>
      <p:sp>
        <p:nvSpPr>
          <p:cNvPr id="5" name="Content Placeholder 2"/>
          <p:cNvSpPr>
            <a:spLocks noGrp="1"/>
          </p:cNvSpPr>
          <p:nvPr>
            <p:ph idx="1"/>
          </p:nvPr>
        </p:nvSpPr>
        <p:spPr>
          <a:xfrm>
            <a:off x="913796" y="1752108"/>
            <a:ext cx="10353762" cy="1168645"/>
          </a:xfrm>
        </p:spPr>
        <p:txBody>
          <a:bodyPr>
            <a:normAutofit/>
          </a:bodyPr>
          <a:lstStyle/>
          <a:p>
            <a:pPr algn="just" rtl="1"/>
            <a:r>
              <a:rPr lang="fa-IR" sz="2800" dirty="0">
                <a:cs typeface="B Kamran" panose="00000400000000000000" pitchFamily="2" charset="-78"/>
              </a:rPr>
              <a:t>بعد از کوچک کردن استیت ها، و در واقع </a:t>
            </a:r>
            <a:r>
              <a:rPr lang="en-US" sz="2100" dirty="0">
                <a:cs typeface="B Kamran" panose="00000400000000000000" pitchFamily="2" charset="-78"/>
              </a:rPr>
              <a:t>compress</a:t>
            </a:r>
            <a:r>
              <a:rPr lang="fa-IR" sz="2800" dirty="0">
                <a:cs typeface="B Kamran" panose="00000400000000000000" pitchFamily="2" charset="-78"/>
              </a:rPr>
              <a:t> کردن هر فریم، آن را به رشته ای از 0 و 1 تبدیل میکنیم که همان رنگ پیکسل های فریم است. این کار را با تابع </a:t>
            </a:r>
            <a:r>
              <a:rPr lang="en-US" sz="2100" dirty="0" err="1">
                <a:cs typeface="B Kamran" panose="00000400000000000000" pitchFamily="2" charset="-78"/>
              </a:rPr>
              <a:t>convertToString</a:t>
            </a:r>
            <a:r>
              <a:rPr lang="fa-IR" sz="2800" dirty="0">
                <a:cs typeface="B Kamran" panose="00000400000000000000" pitchFamily="2" charset="-78"/>
              </a:rPr>
              <a:t> انجام میدهیم.</a:t>
            </a:r>
            <a:endParaRPr lang="en-US" sz="2800" dirty="0">
              <a:cs typeface="B Kamran" panose="00000400000000000000" pitchFamily="2" charset="-78"/>
            </a:endParaRPr>
          </a:p>
        </p:txBody>
      </p:sp>
      <p:pic>
        <p:nvPicPr>
          <p:cNvPr id="2" name="Picture 1">
            <a:extLst>
              <a:ext uri="{FF2B5EF4-FFF2-40B4-BE49-F238E27FC236}">
                <a16:creationId xmlns:a16="http://schemas.microsoft.com/office/drawing/2014/main" id="{225426F4-2092-4C25-91FC-9E11D7BBA917}"/>
              </a:ext>
            </a:extLst>
          </p:cNvPr>
          <p:cNvPicPr>
            <a:picLocks noChangeAspect="1"/>
          </p:cNvPicPr>
          <p:nvPr/>
        </p:nvPicPr>
        <p:blipFill>
          <a:blip r:embed="rId2"/>
          <a:stretch>
            <a:fillRect/>
          </a:stretch>
        </p:blipFill>
        <p:spPr>
          <a:xfrm>
            <a:off x="3646917" y="3727266"/>
            <a:ext cx="4887517" cy="1409822"/>
          </a:xfrm>
          <a:prstGeom prst="rect">
            <a:avLst/>
          </a:prstGeom>
        </p:spPr>
      </p:pic>
    </p:spTree>
    <p:extLst>
      <p:ext uri="{BB962C8B-B14F-4D97-AF65-F5344CB8AC3E}">
        <p14:creationId xmlns:p14="http://schemas.microsoft.com/office/powerpoint/2010/main" val="159157616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1434</TotalTime>
  <Words>1883</Words>
  <Application>Microsoft Office PowerPoint</Application>
  <PresentationFormat>Widescreen</PresentationFormat>
  <Paragraphs>90</Paragraphs>
  <Slides>28</Slides>
  <Notes>0</Notes>
  <HiddenSlides>0</HiddenSlides>
  <MMClips>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Calibri</vt:lpstr>
      <vt:lpstr>Calisto MT</vt:lpstr>
      <vt:lpstr>Cambria Math</vt:lpstr>
      <vt:lpstr>Wingdings 2</vt:lpstr>
      <vt:lpstr>Slate</vt:lpstr>
      <vt:lpstr>Breakout Atari</vt:lpstr>
      <vt:lpstr>توضیحات بازی</vt:lpstr>
      <vt:lpstr>نکاتی درباره ی فضای بازی</vt:lpstr>
      <vt:lpstr>مرحله اول (بازی رندوم) </vt:lpstr>
      <vt:lpstr>نتیجه مرحله اول</vt:lpstr>
      <vt:lpstr>)Q-learningمرحله دوم (  </vt:lpstr>
      <vt:lpstr>سیاه و سفید کردن صفحه</vt:lpstr>
      <vt:lpstr>کوچک کردن صفحه</vt:lpstr>
      <vt:lpstr>)Q-learningمرحله دوم ( ادامه</vt:lpstr>
      <vt:lpstr>)Q-learningمرحله دوم ( ادامه</vt:lpstr>
      <vt:lpstr>)Q-learningمرحله دوم ( ادامه</vt:lpstr>
      <vt:lpstr>نتیجه مرحله دوم</vt:lpstr>
      <vt:lpstr>)Q-learningمرحله سوم ( </vt:lpstr>
      <vt:lpstr>PowerPoint Presentation</vt:lpstr>
      <vt:lpstr>Image 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مقایسه روش ها</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Breakout atari</dc:title>
  <dc:creator>a.razi</dc:creator>
  <cp:lastModifiedBy>AmirMohammad Azadi</cp:lastModifiedBy>
  <cp:revision>87</cp:revision>
  <dcterms:created xsi:type="dcterms:W3CDTF">2023-01-23T19:13:07Z</dcterms:created>
  <dcterms:modified xsi:type="dcterms:W3CDTF">2023-01-26T09:24:40Z</dcterms:modified>
</cp:coreProperties>
</file>